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4" r:id="rId1"/>
  </p:sldMasterIdLst>
  <p:sldIdLst>
    <p:sldId id="256" r:id="rId2"/>
    <p:sldId id="305" r:id="rId3"/>
    <p:sldId id="258" r:id="rId4"/>
    <p:sldId id="318" r:id="rId5"/>
    <p:sldId id="259" r:id="rId6"/>
    <p:sldId id="306" r:id="rId7"/>
    <p:sldId id="261" r:id="rId8"/>
    <p:sldId id="262" r:id="rId9"/>
    <p:sldId id="293" r:id="rId10"/>
    <p:sldId id="313" r:id="rId11"/>
    <p:sldId id="314" r:id="rId12"/>
    <p:sldId id="300" r:id="rId13"/>
    <p:sldId id="263" r:id="rId14"/>
    <p:sldId id="315" r:id="rId15"/>
    <p:sldId id="264" r:id="rId16"/>
    <p:sldId id="307" r:id="rId17"/>
    <p:sldId id="308" r:id="rId18"/>
    <p:sldId id="265" r:id="rId19"/>
    <p:sldId id="266" r:id="rId20"/>
    <p:sldId id="311" r:id="rId21"/>
    <p:sldId id="309" r:id="rId22"/>
    <p:sldId id="267" r:id="rId23"/>
    <p:sldId id="269" r:id="rId24"/>
    <p:sldId id="271" r:id="rId25"/>
    <p:sldId id="272" r:id="rId26"/>
    <p:sldId id="273" r:id="rId27"/>
    <p:sldId id="274" r:id="rId28"/>
    <p:sldId id="296" r:id="rId29"/>
    <p:sldId id="310" r:id="rId30"/>
    <p:sldId id="275" r:id="rId31"/>
    <p:sldId id="276" r:id="rId32"/>
    <p:sldId id="277" r:id="rId33"/>
    <p:sldId id="278" r:id="rId34"/>
    <p:sldId id="319" r:id="rId35"/>
    <p:sldId id="280" r:id="rId36"/>
    <p:sldId id="281" r:id="rId37"/>
    <p:sldId id="317" r:id="rId38"/>
    <p:sldId id="298" r:id="rId39"/>
    <p:sldId id="282" r:id="rId40"/>
    <p:sldId id="283" r:id="rId41"/>
    <p:sldId id="284" r:id="rId42"/>
    <p:sldId id="285" r:id="rId43"/>
    <p:sldId id="287" r:id="rId44"/>
    <p:sldId id="288" r:id="rId45"/>
    <p:sldId id="289" r:id="rId46"/>
    <p:sldId id="320" r:id="rId47"/>
    <p:sldId id="290" r:id="rId48"/>
    <p:sldId id="291" r:id="rId49"/>
    <p:sldId id="292" r:id="rId50"/>
    <p:sldId id="302" r:id="rId51"/>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01C66D-A4D6-D445-B3E2-1E6DE1D3C8BE}" v="1047" dt="2023-05-11T22:36:18.261"/>
    <p1510:client id="{E42250BC-233A-5142-929D-5712C35B0114}" v="4" dt="2023-05-11T22:01:14.1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06" autoAdjust="0"/>
    <p:restoredTop sz="94711" autoAdjust="0"/>
  </p:normalViewPr>
  <p:slideViewPr>
    <p:cSldViewPr snapToGrid="0" snapToObjects="1">
      <p:cViewPr varScale="1">
        <p:scale>
          <a:sx n="69" d="100"/>
          <a:sy n="69" d="100"/>
        </p:scale>
        <p:origin x="792" y="6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CE5B74-CB7F-40F9-9189-CF593490E7A9}"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D740B329-7B47-491C-AC16-A7E414F15CDB}">
      <dgm:prSet/>
      <dgm:spPr/>
      <dgm:t>
        <a:bodyPr/>
        <a:lstStyle/>
        <a:p>
          <a:r>
            <a:rPr lang="pt-BR"/>
            <a:t>NR6 (Uso de EPI’s);</a:t>
          </a:r>
          <a:endParaRPr lang="en-US"/>
        </a:p>
      </dgm:t>
    </dgm:pt>
    <dgm:pt modelId="{7F346A4E-CBA4-46B9-8D08-054B6CAFF82A}" type="parTrans" cxnId="{86B3CE7D-B750-45DF-9B36-485919D7D91B}">
      <dgm:prSet/>
      <dgm:spPr/>
      <dgm:t>
        <a:bodyPr/>
        <a:lstStyle/>
        <a:p>
          <a:endParaRPr lang="en-US"/>
        </a:p>
      </dgm:t>
    </dgm:pt>
    <dgm:pt modelId="{7B81225A-2AD7-46E4-84F0-8872AF5EA520}" type="sibTrans" cxnId="{86B3CE7D-B750-45DF-9B36-485919D7D91B}">
      <dgm:prSet/>
      <dgm:spPr/>
      <dgm:t>
        <a:bodyPr/>
        <a:lstStyle/>
        <a:p>
          <a:endParaRPr lang="en-US"/>
        </a:p>
      </dgm:t>
    </dgm:pt>
    <dgm:pt modelId="{A1FA5326-9DD6-457F-AA90-411A60187938}">
      <dgm:prSet/>
      <dgm:spPr/>
      <dgm:t>
        <a:bodyPr/>
        <a:lstStyle/>
        <a:p>
          <a:r>
            <a:rPr lang="pt-BR"/>
            <a:t>NR19 (Explosivos);</a:t>
          </a:r>
          <a:endParaRPr lang="en-US"/>
        </a:p>
      </dgm:t>
    </dgm:pt>
    <dgm:pt modelId="{294480CE-AACB-47F0-BD95-18A8A8C948BD}" type="parTrans" cxnId="{6EF6B83F-97A8-4CC9-B711-910709359B6D}">
      <dgm:prSet/>
      <dgm:spPr/>
      <dgm:t>
        <a:bodyPr/>
        <a:lstStyle/>
        <a:p>
          <a:endParaRPr lang="en-US"/>
        </a:p>
      </dgm:t>
    </dgm:pt>
    <dgm:pt modelId="{BB09CC05-1F79-4696-9263-CEC577ED92F1}" type="sibTrans" cxnId="{6EF6B83F-97A8-4CC9-B711-910709359B6D}">
      <dgm:prSet/>
      <dgm:spPr/>
      <dgm:t>
        <a:bodyPr/>
        <a:lstStyle/>
        <a:p>
          <a:endParaRPr lang="en-US"/>
        </a:p>
      </dgm:t>
    </dgm:pt>
    <dgm:pt modelId="{DE5C046B-0E4C-4864-B934-078A3170EA51}">
      <dgm:prSet/>
      <dgm:spPr/>
      <dgm:t>
        <a:bodyPr/>
        <a:lstStyle/>
        <a:p>
          <a:r>
            <a:rPr lang="pt-BR"/>
            <a:t>NR20(Inflamáveis e Combustíveis); </a:t>
          </a:r>
          <a:endParaRPr lang="en-US"/>
        </a:p>
      </dgm:t>
    </dgm:pt>
    <dgm:pt modelId="{856D2D71-60C2-4095-97F4-5D62ED403FCB}" type="parTrans" cxnId="{4C3767A7-8247-4A16-891C-01153CAF857F}">
      <dgm:prSet/>
      <dgm:spPr/>
      <dgm:t>
        <a:bodyPr/>
        <a:lstStyle/>
        <a:p>
          <a:endParaRPr lang="en-US"/>
        </a:p>
      </dgm:t>
    </dgm:pt>
    <dgm:pt modelId="{F28D9DA9-6BF5-47E6-BA87-80AA667591C5}" type="sibTrans" cxnId="{4C3767A7-8247-4A16-891C-01153CAF857F}">
      <dgm:prSet/>
      <dgm:spPr/>
      <dgm:t>
        <a:bodyPr/>
        <a:lstStyle/>
        <a:p>
          <a:endParaRPr lang="en-US"/>
        </a:p>
      </dgm:t>
    </dgm:pt>
    <dgm:pt modelId="{44AB4D0E-46EF-4199-88E2-77CFA251DC3F}">
      <dgm:prSet/>
      <dgm:spPr/>
      <dgm:t>
        <a:bodyPr/>
        <a:lstStyle/>
        <a:p>
          <a:r>
            <a:rPr lang="pt-BR"/>
            <a:t>NR35 (Trabalho em Altura) e; </a:t>
          </a:r>
          <a:endParaRPr lang="en-US"/>
        </a:p>
      </dgm:t>
    </dgm:pt>
    <dgm:pt modelId="{31BB19D4-311D-49B5-921F-E584C426204B}" type="parTrans" cxnId="{BB38714C-8C7F-4F38-A454-F8C99B421D4A}">
      <dgm:prSet/>
      <dgm:spPr/>
      <dgm:t>
        <a:bodyPr/>
        <a:lstStyle/>
        <a:p>
          <a:endParaRPr lang="en-US"/>
        </a:p>
      </dgm:t>
    </dgm:pt>
    <dgm:pt modelId="{E01851A0-B1EF-4BA7-A2DD-4D61BBE0F73A}" type="sibTrans" cxnId="{BB38714C-8C7F-4F38-A454-F8C99B421D4A}">
      <dgm:prSet/>
      <dgm:spPr/>
      <dgm:t>
        <a:bodyPr/>
        <a:lstStyle/>
        <a:p>
          <a:endParaRPr lang="en-US"/>
        </a:p>
      </dgm:t>
    </dgm:pt>
    <dgm:pt modelId="{2BF3C156-210A-42D0-9625-099EC24782EA}">
      <dgm:prSet/>
      <dgm:spPr/>
      <dgm:t>
        <a:bodyPr/>
        <a:lstStyle/>
        <a:p>
          <a:r>
            <a:rPr lang="pt-BR"/>
            <a:t>NR33(Trabalho em Espaços Confinados);</a:t>
          </a:r>
          <a:endParaRPr lang="en-US"/>
        </a:p>
      </dgm:t>
    </dgm:pt>
    <dgm:pt modelId="{69F8F131-F627-4C31-BC6B-1E0FE63E6DE0}" type="parTrans" cxnId="{CD4E8BA1-3C85-4492-9291-3324A8E8C50A}">
      <dgm:prSet/>
      <dgm:spPr/>
      <dgm:t>
        <a:bodyPr/>
        <a:lstStyle/>
        <a:p>
          <a:endParaRPr lang="en-US"/>
        </a:p>
      </dgm:t>
    </dgm:pt>
    <dgm:pt modelId="{7A3AC746-897E-42BA-A563-EB3EB493B984}" type="sibTrans" cxnId="{CD4E8BA1-3C85-4492-9291-3324A8E8C50A}">
      <dgm:prSet/>
      <dgm:spPr/>
      <dgm:t>
        <a:bodyPr/>
        <a:lstStyle/>
        <a:p>
          <a:endParaRPr lang="en-US"/>
        </a:p>
      </dgm:t>
    </dgm:pt>
    <dgm:pt modelId="{79A89C9D-97BB-9A4A-858C-A342863DFE6C}" type="pres">
      <dgm:prSet presAssocID="{08CE5B74-CB7F-40F9-9189-CF593490E7A9}" presName="diagram" presStyleCnt="0">
        <dgm:presLayoutVars>
          <dgm:dir/>
          <dgm:resizeHandles val="exact"/>
        </dgm:presLayoutVars>
      </dgm:prSet>
      <dgm:spPr/>
    </dgm:pt>
    <dgm:pt modelId="{57A27C65-DE4C-7848-ADB1-2A26BB397558}" type="pres">
      <dgm:prSet presAssocID="{D740B329-7B47-491C-AC16-A7E414F15CDB}" presName="node" presStyleLbl="node1" presStyleIdx="0" presStyleCnt="5">
        <dgm:presLayoutVars>
          <dgm:bulletEnabled val="1"/>
        </dgm:presLayoutVars>
      </dgm:prSet>
      <dgm:spPr/>
    </dgm:pt>
    <dgm:pt modelId="{77882772-3493-7940-AB40-049ADA2348E4}" type="pres">
      <dgm:prSet presAssocID="{7B81225A-2AD7-46E4-84F0-8872AF5EA520}" presName="sibTrans" presStyleCnt="0"/>
      <dgm:spPr/>
    </dgm:pt>
    <dgm:pt modelId="{01C89B33-ADFE-084B-8CF9-C72BF6833A53}" type="pres">
      <dgm:prSet presAssocID="{A1FA5326-9DD6-457F-AA90-411A60187938}" presName="node" presStyleLbl="node1" presStyleIdx="1" presStyleCnt="5">
        <dgm:presLayoutVars>
          <dgm:bulletEnabled val="1"/>
        </dgm:presLayoutVars>
      </dgm:prSet>
      <dgm:spPr/>
    </dgm:pt>
    <dgm:pt modelId="{C119BF36-D9C3-B54F-8FB7-727A08391812}" type="pres">
      <dgm:prSet presAssocID="{BB09CC05-1F79-4696-9263-CEC577ED92F1}" presName="sibTrans" presStyleCnt="0"/>
      <dgm:spPr/>
    </dgm:pt>
    <dgm:pt modelId="{1FBF7882-E2E7-394B-828F-10E6467080DA}" type="pres">
      <dgm:prSet presAssocID="{DE5C046B-0E4C-4864-B934-078A3170EA51}" presName="node" presStyleLbl="node1" presStyleIdx="2" presStyleCnt="5">
        <dgm:presLayoutVars>
          <dgm:bulletEnabled val="1"/>
        </dgm:presLayoutVars>
      </dgm:prSet>
      <dgm:spPr/>
    </dgm:pt>
    <dgm:pt modelId="{740BF49C-A50C-3443-8A12-1359543321BA}" type="pres">
      <dgm:prSet presAssocID="{F28D9DA9-6BF5-47E6-BA87-80AA667591C5}" presName="sibTrans" presStyleCnt="0"/>
      <dgm:spPr/>
    </dgm:pt>
    <dgm:pt modelId="{89CA3D0F-F356-3C4F-B700-FEB5702C9BB6}" type="pres">
      <dgm:prSet presAssocID="{44AB4D0E-46EF-4199-88E2-77CFA251DC3F}" presName="node" presStyleLbl="node1" presStyleIdx="3" presStyleCnt="5">
        <dgm:presLayoutVars>
          <dgm:bulletEnabled val="1"/>
        </dgm:presLayoutVars>
      </dgm:prSet>
      <dgm:spPr/>
    </dgm:pt>
    <dgm:pt modelId="{762E77C0-316B-0B48-B571-292C8AAF6854}" type="pres">
      <dgm:prSet presAssocID="{E01851A0-B1EF-4BA7-A2DD-4D61BBE0F73A}" presName="sibTrans" presStyleCnt="0"/>
      <dgm:spPr/>
    </dgm:pt>
    <dgm:pt modelId="{54B13048-D7C0-C641-9D0B-320F6C9E12F5}" type="pres">
      <dgm:prSet presAssocID="{2BF3C156-210A-42D0-9625-099EC24782EA}" presName="node" presStyleLbl="node1" presStyleIdx="4" presStyleCnt="5">
        <dgm:presLayoutVars>
          <dgm:bulletEnabled val="1"/>
        </dgm:presLayoutVars>
      </dgm:prSet>
      <dgm:spPr/>
    </dgm:pt>
  </dgm:ptLst>
  <dgm:cxnLst>
    <dgm:cxn modelId="{93F69C14-B75E-574E-B8FC-9A3B5A7E2ABC}" type="presOf" srcId="{DE5C046B-0E4C-4864-B934-078A3170EA51}" destId="{1FBF7882-E2E7-394B-828F-10E6467080DA}" srcOrd="0" destOrd="0" presId="urn:microsoft.com/office/officeart/2005/8/layout/default"/>
    <dgm:cxn modelId="{6EF6B83F-97A8-4CC9-B711-910709359B6D}" srcId="{08CE5B74-CB7F-40F9-9189-CF593490E7A9}" destId="{A1FA5326-9DD6-457F-AA90-411A60187938}" srcOrd="1" destOrd="0" parTransId="{294480CE-AACB-47F0-BD95-18A8A8C948BD}" sibTransId="{BB09CC05-1F79-4696-9263-CEC577ED92F1}"/>
    <dgm:cxn modelId="{D1B30B48-632A-2D4D-BE8D-946E4E73F0ED}" type="presOf" srcId="{2BF3C156-210A-42D0-9625-099EC24782EA}" destId="{54B13048-D7C0-C641-9D0B-320F6C9E12F5}" srcOrd="0" destOrd="0" presId="urn:microsoft.com/office/officeart/2005/8/layout/default"/>
    <dgm:cxn modelId="{BB38714C-8C7F-4F38-A454-F8C99B421D4A}" srcId="{08CE5B74-CB7F-40F9-9189-CF593490E7A9}" destId="{44AB4D0E-46EF-4199-88E2-77CFA251DC3F}" srcOrd="3" destOrd="0" parTransId="{31BB19D4-311D-49B5-921F-E584C426204B}" sibTransId="{E01851A0-B1EF-4BA7-A2DD-4D61BBE0F73A}"/>
    <dgm:cxn modelId="{FC86886F-6310-4642-B8F0-2D7B0F2A0FFF}" type="presOf" srcId="{08CE5B74-CB7F-40F9-9189-CF593490E7A9}" destId="{79A89C9D-97BB-9A4A-858C-A342863DFE6C}" srcOrd="0" destOrd="0" presId="urn:microsoft.com/office/officeart/2005/8/layout/default"/>
    <dgm:cxn modelId="{8BC75353-EC8B-C949-A97D-8B637AA1589D}" type="presOf" srcId="{D740B329-7B47-491C-AC16-A7E414F15CDB}" destId="{57A27C65-DE4C-7848-ADB1-2A26BB397558}" srcOrd="0" destOrd="0" presId="urn:microsoft.com/office/officeart/2005/8/layout/default"/>
    <dgm:cxn modelId="{86B3CE7D-B750-45DF-9B36-485919D7D91B}" srcId="{08CE5B74-CB7F-40F9-9189-CF593490E7A9}" destId="{D740B329-7B47-491C-AC16-A7E414F15CDB}" srcOrd="0" destOrd="0" parTransId="{7F346A4E-CBA4-46B9-8D08-054B6CAFF82A}" sibTransId="{7B81225A-2AD7-46E4-84F0-8872AF5EA520}"/>
    <dgm:cxn modelId="{70F9E885-34A8-724D-A09A-EC2C5551A619}" type="presOf" srcId="{A1FA5326-9DD6-457F-AA90-411A60187938}" destId="{01C89B33-ADFE-084B-8CF9-C72BF6833A53}" srcOrd="0" destOrd="0" presId="urn:microsoft.com/office/officeart/2005/8/layout/default"/>
    <dgm:cxn modelId="{CD4E8BA1-3C85-4492-9291-3324A8E8C50A}" srcId="{08CE5B74-CB7F-40F9-9189-CF593490E7A9}" destId="{2BF3C156-210A-42D0-9625-099EC24782EA}" srcOrd="4" destOrd="0" parTransId="{69F8F131-F627-4C31-BC6B-1E0FE63E6DE0}" sibTransId="{7A3AC746-897E-42BA-A563-EB3EB493B984}"/>
    <dgm:cxn modelId="{4C3767A7-8247-4A16-891C-01153CAF857F}" srcId="{08CE5B74-CB7F-40F9-9189-CF593490E7A9}" destId="{DE5C046B-0E4C-4864-B934-078A3170EA51}" srcOrd="2" destOrd="0" parTransId="{856D2D71-60C2-4095-97F4-5D62ED403FCB}" sibTransId="{F28D9DA9-6BF5-47E6-BA87-80AA667591C5}"/>
    <dgm:cxn modelId="{406383F7-E691-8449-A527-8C41914405E4}" type="presOf" srcId="{44AB4D0E-46EF-4199-88E2-77CFA251DC3F}" destId="{89CA3D0F-F356-3C4F-B700-FEB5702C9BB6}" srcOrd="0" destOrd="0" presId="urn:microsoft.com/office/officeart/2005/8/layout/default"/>
    <dgm:cxn modelId="{CB285A51-69BB-2A43-BD55-8AD65FEC1D7E}" type="presParOf" srcId="{79A89C9D-97BB-9A4A-858C-A342863DFE6C}" destId="{57A27C65-DE4C-7848-ADB1-2A26BB397558}" srcOrd="0" destOrd="0" presId="urn:microsoft.com/office/officeart/2005/8/layout/default"/>
    <dgm:cxn modelId="{E920C6E3-3762-A449-8BA2-4A3FB85E5FC1}" type="presParOf" srcId="{79A89C9D-97BB-9A4A-858C-A342863DFE6C}" destId="{77882772-3493-7940-AB40-049ADA2348E4}" srcOrd="1" destOrd="0" presId="urn:microsoft.com/office/officeart/2005/8/layout/default"/>
    <dgm:cxn modelId="{22CC015F-177C-0445-908C-BD55ACE442C7}" type="presParOf" srcId="{79A89C9D-97BB-9A4A-858C-A342863DFE6C}" destId="{01C89B33-ADFE-084B-8CF9-C72BF6833A53}" srcOrd="2" destOrd="0" presId="urn:microsoft.com/office/officeart/2005/8/layout/default"/>
    <dgm:cxn modelId="{84C7E7CD-3C47-0E47-85CE-7768C50237B5}" type="presParOf" srcId="{79A89C9D-97BB-9A4A-858C-A342863DFE6C}" destId="{C119BF36-D9C3-B54F-8FB7-727A08391812}" srcOrd="3" destOrd="0" presId="urn:microsoft.com/office/officeart/2005/8/layout/default"/>
    <dgm:cxn modelId="{20BB8D9F-5307-9E4D-97A8-C4ACCF3E4604}" type="presParOf" srcId="{79A89C9D-97BB-9A4A-858C-A342863DFE6C}" destId="{1FBF7882-E2E7-394B-828F-10E6467080DA}" srcOrd="4" destOrd="0" presId="urn:microsoft.com/office/officeart/2005/8/layout/default"/>
    <dgm:cxn modelId="{1BA702E3-5585-7148-AF7C-99B447BFAEAC}" type="presParOf" srcId="{79A89C9D-97BB-9A4A-858C-A342863DFE6C}" destId="{740BF49C-A50C-3443-8A12-1359543321BA}" srcOrd="5" destOrd="0" presId="urn:microsoft.com/office/officeart/2005/8/layout/default"/>
    <dgm:cxn modelId="{6A07EC33-BF55-6649-9A29-AA978B163E7C}" type="presParOf" srcId="{79A89C9D-97BB-9A4A-858C-A342863DFE6C}" destId="{89CA3D0F-F356-3C4F-B700-FEB5702C9BB6}" srcOrd="6" destOrd="0" presId="urn:microsoft.com/office/officeart/2005/8/layout/default"/>
    <dgm:cxn modelId="{34581977-3614-7648-8D38-317B1EE523A9}" type="presParOf" srcId="{79A89C9D-97BB-9A4A-858C-A342863DFE6C}" destId="{762E77C0-316B-0B48-B571-292C8AAF6854}" srcOrd="7" destOrd="0" presId="urn:microsoft.com/office/officeart/2005/8/layout/default"/>
    <dgm:cxn modelId="{6663C23D-87DC-CA4E-8911-80249E074E13}" type="presParOf" srcId="{79A89C9D-97BB-9A4A-858C-A342863DFE6C}" destId="{54B13048-D7C0-C641-9D0B-320F6C9E12F5}"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EF26A5-4F56-4073-94AB-875AF0F218EE}"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7B558672-706E-4771-8616-9E6914E1B527}">
      <dgm:prSet/>
      <dgm:spPr>
        <a:solidFill>
          <a:schemeClr val="bg2">
            <a:lumMod val="10000"/>
          </a:schemeClr>
        </a:solidFill>
      </dgm:spPr>
      <dgm:t>
        <a:bodyPr/>
        <a:lstStyle/>
        <a:p>
          <a:r>
            <a:rPr lang="pt-BR" dirty="0"/>
            <a:t>Cabe aos trabalhadores:</a:t>
          </a:r>
          <a:endParaRPr lang="en-US" dirty="0"/>
        </a:p>
      </dgm:t>
    </dgm:pt>
    <dgm:pt modelId="{F0F1642E-0192-4634-A34D-20137AD35C6A}" type="parTrans" cxnId="{9833A4E1-989E-4858-80EF-9CBDFDFFEC66}">
      <dgm:prSet/>
      <dgm:spPr/>
      <dgm:t>
        <a:bodyPr/>
        <a:lstStyle/>
        <a:p>
          <a:endParaRPr lang="en-US"/>
        </a:p>
      </dgm:t>
    </dgm:pt>
    <dgm:pt modelId="{9E446632-8517-40F9-A078-3250C6F9AA90}" type="sibTrans" cxnId="{9833A4E1-989E-4858-80EF-9CBDFDFFEC66}">
      <dgm:prSet/>
      <dgm:spPr/>
      <dgm:t>
        <a:bodyPr/>
        <a:lstStyle/>
        <a:p>
          <a:endParaRPr lang="en-US"/>
        </a:p>
      </dgm:t>
    </dgm:pt>
    <dgm:pt modelId="{457A2531-764C-4B26-935C-B197A48462CB}">
      <dgm:prSet/>
      <dgm:spPr>
        <a:solidFill>
          <a:schemeClr val="bg2">
            <a:lumMod val="75000"/>
            <a:alpha val="90000"/>
          </a:schemeClr>
        </a:solidFill>
      </dgm:spPr>
      <dgm:t>
        <a:bodyPr/>
        <a:lstStyle/>
        <a:p>
          <a:r>
            <a:rPr lang="pt-BR" b="0" i="0" dirty="0"/>
            <a:t>cuidar da própria segurança e saúde, bem como daqueles que possam ser afetados pelo trabalho. </a:t>
          </a:r>
          <a:endParaRPr lang="en-US" dirty="0"/>
        </a:p>
      </dgm:t>
    </dgm:pt>
    <dgm:pt modelId="{55AAB223-1BC6-4A16-8C85-25485D7CFE14}" type="parTrans" cxnId="{E982101E-CCA0-4490-83E3-BC0FA70A77D2}">
      <dgm:prSet/>
      <dgm:spPr/>
      <dgm:t>
        <a:bodyPr/>
        <a:lstStyle/>
        <a:p>
          <a:endParaRPr lang="en-US"/>
        </a:p>
      </dgm:t>
    </dgm:pt>
    <dgm:pt modelId="{380A17A6-2F89-4383-BF8A-8D67BE205168}" type="sibTrans" cxnId="{E982101E-CCA0-4490-83E3-BC0FA70A77D2}">
      <dgm:prSet/>
      <dgm:spPr/>
      <dgm:t>
        <a:bodyPr/>
        <a:lstStyle/>
        <a:p>
          <a:endParaRPr lang="en-US"/>
        </a:p>
      </dgm:t>
    </dgm:pt>
    <dgm:pt modelId="{3D3A3FDB-09E7-4B20-A08D-E0F4AE619666}">
      <dgm:prSet/>
      <dgm:spPr>
        <a:solidFill>
          <a:schemeClr val="tx1">
            <a:lumMod val="85000"/>
            <a:lumOff val="15000"/>
          </a:schemeClr>
        </a:solidFill>
      </dgm:spPr>
      <dgm:t>
        <a:bodyPr/>
        <a:lstStyle/>
        <a:p>
          <a:r>
            <a:rPr lang="pt-BR" dirty="0"/>
            <a:t>São direitos dos trabalhadores:</a:t>
          </a:r>
          <a:endParaRPr lang="en-US" dirty="0"/>
        </a:p>
      </dgm:t>
    </dgm:pt>
    <dgm:pt modelId="{6C67A423-4933-4D3F-B848-24F92C3F8034}" type="parTrans" cxnId="{1BB7C46C-FDFD-476B-87A5-1B1E3DF9B930}">
      <dgm:prSet/>
      <dgm:spPr/>
      <dgm:t>
        <a:bodyPr/>
        <a:lstStyle/>
        <a:p>
          <a:endParaRPr lang="en-US"/>
        </a:p>
      </dgm:t>
    </dgm:pt>
    <dgm:pt modelId="{D610797F-BCCF-40E0-90E3-598177E3EA56}" type="sibTrans" cxnId="{1BB7C46C-FDFD-476B-87A5-1B1E3DF9B930}">
      <dgm:prSet/>
      <dgm:spPr/>
      <dgm:t>
        <a:bodyPr/>
        <a:lstStyle/>
        <a:p>
          <a:endParaRPr lang="en-US"/>
        </a:p>
      </dgm:t>
    </dgm:pt>
    <dgm:pt modelId="{7FC91998-44A5-4224-B8E0-EF211A57654D}">
      <dgm:prSet/>
      <dgm:spPr>
        <a:solidFill>
          <a:schemeClr val="bg2">
            <a:lumMod val="75000"/>
            <a:alpha val="90000"/>
          </a:schemeClr>
        </a:solidFill>
      </dgm:spPr>
      <dgm:t>
        <a:bodyPr/>
        <a:lstStyle/>
        <a:p>
          <a:r>
            <a:rPr lang="pt-BR" b="0" i="0" dirty="0"/>
            <a:t>Direito à informação sobre os riscos no local de trabalho.</a:t>
          </a:r>
          <a:endParaRPr lang="en-US" dirty="0"/>
        </a:p>
      </dgm:t>
    </dgm:pt>
    <dgm:pt modelId="{F215111F-6700-4BDB-9B98-B4E98AF3545B}" type="parTrans" cxnId="{D02A6DDE-060F-4935-B7BE-EC172FC72679}">
      <dgm:prSet/>
      <dgm:spPr/>
      <dgm:t>
        <a:bodyPr/>
        <a:lstStyle/>
        <a:p>
          <a:endParaRPr lang="en-US"/>
        </a:p>
      </dgm:t>
    </dgm:pt>
    <dgm:pt modelId="{25D1F4B5-9114-47E9-A110-6AE5BE6CD5E2}" type="sibTrans" cxnId="{D02A6DDE-060F-4935-B7BE-EC172FC72679}">
      <dgm:prSet/>
      <dgm:spPr/>
      <dgm:t>
        <a:bodyPr/>
        <a:lstStyle/>
        <a:p>
          <a:endParaRPr lang="en-US"/>
        </a:p>
      </dgm:t>
    </dgm:pt>
    <dgm:pt modelId="{9311F03B-A96E-4495-AFCA-F579EAA6165B}">
      <dgm:prSet/>
      <dgm:spPr>
        <a:solidFill>
          <a:schemeClr val="bg2">
            <a:lumMod val="75000"/>
            <a:alpha val="90000"/>
          </a:schemeClr>
        </a:solidFill>
      </dgm:spPr>
      <dgm:t>
        <a:bodyPr/>
        <a:lstStyle/>
        <a:p>
          <a:r>
            <a:rPr lang="pt-BR" b="0" i="0" dirty="0"/>
            <a:t>colaborar com a empresa para cumprir as normas de segurança e saúde e informar imediatamente ao superior hierárquico qualquer situação de risco.</a:t>
          </a:r>
          <a:r>
            <a:rPr lang="pt-BR" dirty="0"/>
            <a:t>.</a:t>
          </a:r>
          <a:endParaRPr lang="en-US" dirty="0"/>
        </a:p>
      </dgm:t>
    </dgm:pt>
    <dgm:pt modelId="{ED4C9552-CAE5-4AB4-9162-433BE7A31F40}" type="parTrans" cxnId="{8955DB8C-D4BD-4AC1-A727-6011E1678981}">
      <dgm:prSet/>
      <dgm:spPr/>
      <dgm:t>
        <a:bodyPr/>
        <a:lstStyle/>
        <a:p>
          <a:endParaRPr lang="pt-BR"/>
        </a:p>
      </dgm:t>
    </dgm:pt>
    <dgm:pt modelId="{87045E81-EB40-462B-BCD9-E53BB495FEB6}" type="sibTrans" cxnId="{8955DB8C-D4BD-4AC1-A727-6011E1678981}">
      <dgm:prSet/>
      <dgm:spPr/>
      <dgm:t>
        <a:bodyPr/>
        <a:lstStyle/>
        <a:p>
          <a:endParaRPr lang="pt-BR"/>
        </a:p>
      </dgm:t>
    </dgm:pt>
    <dgm:pt modelId="{FF183CF1-DB08-4DE6-9A3F-3D9F0D8146DC}">
      <dgm:prSet/>
      <dgm:spPr/>
      <dgm:t>
        <a:bodyPr/>
        <a:lstStyle/>
        <a:p>
          <a:pPr>
            <a:buFont typeface="Arial" panose="020B0604020202020204" pitchFamily="34" charset="0"/>
            <a:buChar char="•"/>
          </a:pPr>
          <a:r>
            <a:rPr lang="pt-BR" b="0" i="0" dirty="0"/>
            <a:t>Direito a interromper suas atividades caso constate riscos graves e iminentes à sua segurança ou de terceiros e comunicar ao superior hierárquico.</a:t>
          </a:r>
        </a:p>
      </dgm:t>
    </dgm:pt>
    <dgm:pt modelId="{B571AF5E-9639-4BDD-9CE8-72A952604F5D}" type="parTrans" cxnId="{304EE3E1-E644-45CC-A325-6C0E8CF1E3C1}">
      <dgm:prSet/>
      <dgm:spPr/>
      <dgm:t>
        <a:bodyPr/>
        <a:lstStyle/>
        <a:p>
          <a:endParaRPr lang="pt-BR"/>
        </a:p>
      </dgm:t>
    </dgm:pt>
    <dgm:pt modelId="{BB4242B0-3EAF-47FD-9336-AA246C6F4E16}" type="sibTrans" cxnId="{304EE3E1-E644-45CC-A325-6C0E8CF1E3C1}">
      <dgm:prSet/>
      <dgm:spPr/>
      <dgm:t>
        <a:bodyPr/>
        <a:lstStyle/>
        <a:p>
          <a:endParaRPr lang="pt-BR"/>
        </a:p>
      </dgm:t>
    </dgm:pt>
    <dgm:pt modelId="{830E1284-2004-4A02-B963-20F2F257CD94}" type="pres">
      <dgm:prSet presAssocID="{A5EF26A5-4F56-4073-94AB-875AF0F218EE}" presName="Name0" presStyleCnt="0">
        <dgm:presLayoutVars>
          <dgm:dir/>
          <dgm:animLvl val="lvl"/>
          <dgm:resizeHandles val="exact"/>
        </dgm:presLayoutVars>
      </dgm:prSet>
      <dgm:spPr/>
    </dgm:pt>
    <dgm:pt modelId="{2C7A6AFE-9844-42CF-9093-74A293DDE6B7}" type="pres">
      <dgm:prSet presAssocID="{7B558672-706E-4771-8616-9E6914E1B527}" presName="composite" presStyleCnt="0"/>
      <dgm:spPr/>
    </dgm:pt>
    <dgm:pt modelId="{D0A4AEE6-C209-458C-A0B7-365AE177C1BC}" type="pres">
      <dgm:prSet presAssocID="{7B558672-706E-4771-8616-9E6914E1B527}" presName="parTx" presStyleLbl="alignNode1" presStyleIdx="0" presStyleCnt="2">
        <dgm:presLayoutVars>
          <dgm:chMax val="0"/>
          <dgm:chPref val="0"/>
          <dgm:bulletEnabled val="1"/>
        </dgm:presLayoutVars>
      </dgm:prSet>
      <dgm:spPr/>
    </dgm:pt>
    <dgm:pt modelId="{85305183-39F4-4C30-B07E-64A8B3C0EBE0}" type="pres">
      <dgm:prSet presAssocID="{7B558672-706E-4771-8616-9E6914E1B527}" presName="desTx" presStyleLbl="alignAccFollowNode1" presStyleIdx="0" presStyleCnt="2">
        <dgm:presLayoutVars>
          <dgm:bulletEnabled val="1"/>
        </dgm:presLayoutVars>
      </dgm:prSet>
      <dgm:spPr/>
    </dgm:pt>
    <dgm:pt modelId="{F7403D25-D8BB-46AB-A16B-11D9B2474284}" type="pres">
      <dgm:prSet presAssocID="{9E446632-8517-40F9-A078-3250C6F9AA90}" presName="space" presStyleCnt="0"/>
      <dgm:spPr/>
    </dgm:pt>
    <dgm:pt modelId="{D809AEFB-066D-44F9-86BC-7ED296989EEA}" type="pres">
      <dgm:prSet presAssocID="{3D3A3FDB-09E7-4B20-A08D-E0F4AE619666}" presName="composite" presStyleCnt="0"/>
      <dgm:spPr/>
    </dgm:pt>
    <dgm:pt modelId="{93AA398A-F49E-4542-90A9-8ACB07D20C24}" type="pres">
      <dgm:prSet presAssocID="{3D3A3FDB-09E7-4B20-A08D-E0F4AE619666}" presName="parTx" presStyleLbl="alignNode1" presStyleIdx="1" presStyleCnt="2">
        <dgm:presLayoutVars>
          <dgm:chMax val="0"/>
          <dgm:chPref val="0"/>
          <dgm:bulletEnabled val="1"/>
        </dgm:presLayoutVars>
      </dgm:prSet>
      <dgm:spPr/>
    </dgm:pt>
    <dgm:pt modelId="{7AEB13BC-3C3B-4DA8-A9BE-A6BA9E00CFF1}" type="pres">
      <dgm:prSet presAssocID="{3D3A3FDB-09E7-4B20-A08D-E0F4AE619666}" presName="desTx" presStyleLbl="alignAccFollowNode1" presStyleIdx="1" presStyleCnt="2">
        <dgm:presLayoutVars>
          <dgm:bulletEnabled val="1"/>
        </dgm:presLayoutVars>
      </dgm:prSet>
      <dgm:spPr/>
    </dgm:pt>
  </dgm:ptLst>
  <dgm:cxnLst>
    <dgm:cxn modelId="{E982101E-CCA0-4490-83E3-BC0FA70A77D2}" srcId="{7B558672-706E-4771-8616-9E6914E1B527}" destId="{457A2531-764C-4B26-935C-B197A48462CB}" srcOrd="0" destOrd="0" parTransId="{55AAB223-1BC6-4A16-8C85-25485D7CFE14}" sibTransId="{380A17A6-2F89-4383-BF8A-8D67BE205168}"/>
    <dgm:cxn modelId="{FD604933-3EAB-4BA6-B407-6A92B126EC82}" type="presOf" srcId="{3D3A3FDB-09E7-4B20-A08D-E0F4AE619666}" destId="{93AA398A-F49E-4542-90A9-8ACB07D20C24}" srcOrd="0" destOrd="0" presId="urn:microsoft.com/office/officeart/2005/8/layout/hList1"/>
    <dgm:cxn modelId="{6C975660-180F-4C18-8DEF-EA57EA918B92}" type="presOf" srcId="{FF183CF1-DB08-4DE6-9A3F-3D9F0D8146DC}" destId="{7AEB13BC-3C3B-4DA8-A9BE-A6BA9E00CFF1}" srcOrd="0" destOrd="1" presId="urn:microsoft.com/office/officeart/2005/8/layout/hList1"/>
    <dgm:cxn modelId="{1BB7C46C-FDFD-476B-87A5-1B1E3DF9B930}" srcId="{A5EF26A5-4F56-4073-94AB-875AF0F218EE}" destId="{3D3A3FDB-09E7-4B20-A08D-E0F4AE619666}" srcOrd="1" destOrd="0" parTransId="{6C67A423-4933-4D3F-B848-24F92C3F8034}" sibTransId="{D610797F-BCCF-40E0-90E3-598177E3EA56}"/>
    <dgm:cxn modelId="{13029E4D-6272-4923-8882-9B7F03B78B6A}" type="presOf" srcId="{7FC91998-44A5-4224-B8E0-EF211A57654D}" destId="{7AEB13BC-3C3B-4DA8-A9BE-A6BA9E00CFF1}" srcOrd="0" destOrd="0" presId="urn:microsoft.com/office/officeart/2005/8/layout/hList1"/>
    <dgm:cxn modelId="{3A048D7A-F6AE-4E70-A37F-03D6A96F4D2C}" type="presOf" srcId="{7B558672-706E-4771-8616-9E6914E1B527}" destId="{D0A4AEE6-C209-458C-A0B7-365AE177C1BC}" srcOrd="0" destOrd="0" presId="urn:microsoft.com/office/officeart/2005/8/layout/hList1"/>
    <dgm:cxn modelId="{8955DB8C-D4BD-4AC1-A727-6011E1678981}" srcId="{7B558672-706E-4771-8616-9E6914E1B527}" destId="{9311F03B-A96E-4495-AFCA-F579EAA6165B}" srcOrd="1" destOrd="0" parTransId="{ED4C9552-CAE5-4AB4-9162-433BE7A31F40}" sibTransId="{87045E81-EB40-462B-BCD9-E53BB495FEB6}"/>
    <dgm:cxn modelId="{B280B8AB-6DFB-41DB-B8E8-77B4AB6061E9}" type="presOf" srcId="{A5EF26A5-4F56-4073-94AB-875AF0F218EE}" destId="{830E1284-2004-4A02-B963-20F2F257CD94}" srcOrd="0" destOrd="0" presId="urn:microsoft.com/office/officeart/2005/8/layout/hList1"/>
    <dgm:cxn modelId="{FB901CB8-1196-4E6F-B8BE-EF0503A5A130}" type="presOf" srcId="{9311F03B-A96E-4495-AFCA-F579EAA6165B}" destId="{85305183-39F4-4C30-B07E-64A8B3C0EBE0}" srcOrd="0" destOrd="1" presId="urn:microsoft.com/office/officeart/2005/8/layout/hList1"/>
    <dgm:cxn modelId="{007A21C2-90AD-4DBC-BFC4-94A1489A8A80}" type="presOf" srcId="{457A2531-764C-4B26-935C-B197A48462CB}" destId="{85305183-39F4-4C30-B07E-64A8B3C0EBE0}" srcOrd="0" destOrd="0" presId="urn:microsoft.com/office/officeart/2005/8/layout/hList1"/>
    <dgm:cxn modelId="{D02A6DDE-060F-4935-B7BE-EC172FC72679}" srcId="{3D3A3FDB-09E7-4B20-A08D-E0F4AE619666}" destId="{7FC91998-44A5-4224-B8E0-EF211A57654D}" srcOrd="0" destOrd="0" parTransId="{F215111F-6700-4BDB-9B98-B4E98AF3545B}" sibTransId="{25D1F4B5-9114-47E9-A110-6AE5BE6CD5E2}"/>
    <dgm:cxn modelId="{9833A4E1-989E-4858-80EF-9CBDFDFFEC66}" srcId="{A5EF26A5-4F56-4073-94AB-875AF0F218EE}" destId="{7B558672-706E-4771-8616-9E6914E1B527}" srcOrd="0" destOrd="0" parTransId="{F0F1642E-0192-4634-A34D-20137AD35C6A}" sibTransId="{9E446632-8517-40F9-A078-3250C6F9AA90}"/>
    <dgm:cxn modelId="{304EE3E1-E644-45CC-A325-6C0E8CF1E3C1}" srcId="{3D3A3FDB-09E7-4B20-A08D-E0F4AE619666}" destId="{FF183CF1-DB08-4DE6-9A3F-3D9F0D8146DC}" srcOrd="1" destOrd="0" parTransId="{B571AF5E-9639-4BDD-9CE8-72A952604F5D}" sibTransId="{BB4242B0-3EAF-47FD-9336-AA246C6F4E16}"/>
    <dgm:cxn modelId="{61889041-383A-43CE-9793-2B56F728FD2C}" type="presParOf" srcId="{830E1284-2004-4A02-B963-20F2F257CD94}" destId="{2C7A6AFE-9844-42CF-9093-74A293DDE6B7}" srcOrd="0" destOrd="0" presId="urn:microsoft.com/office/officeart/2005/8/layout/hList1"/>
    <dgm:cxn modelId="{B3ADE300-309F-45E8-A3A9-C64241DCE43A}" type="presParOf" srcId="{2C7A6AFE-9844-42CF-9093-74A293DDE6B7}" destId="{D0A4AEE6-C209-458C-A0B7-365AE177C1BC}" srcOrd="0" destOrd="0" presId="urn:microsoft.com/office/officeart/2005/8/layout/hList1"/>
    <dgm:cxn modelId="{C1F64D85-AB86-474C-AADD-CADB97878606}" type="presParOf" srcId="{2C7A6AFE-9844-42CF-9093-74A293DDE6B7}" destId="{85305183-39F4-4C30-B07E-64A8B3C0EBE0}" srcOrd="1" destOrd="0" presId="urn:microsoft.com/office/officeart/2005/8/layout/hList1"/>
    <dgm:cxn modelId="{A52BF462-BDD3-4DF9-A3ED-2AC28641F215}" type="presParOf" srcId="{830E1284-2004-4A02-B963-20F2F257CD94}" destId="{F7403D25-D8BB-46AB-A16B-11D9B2474284}" srcOrd="1" destOrd="0" presId="urn:microsoft.com/office/officeart/2005/8/layout/hList1"/>
    <dgm:cxn modelId="{4D291643-967B-4AF9-84DE-9B81E798B8A2}" type="presParOf" srcId="{830E1284-2004-4A02-B963-20F2F257CD94}" destId="{D809AEFB-066D-44F9-86BC-7ED296989EEA}" srcOrd="2" destOrd="0" presId="urn:microsoft.com/office/officeart/2005/8/layout/hList1"/>
    <dgm:cxn modelId="{95AFDD14-4FAE-4004-A245-6FA6ED8FB379}" type="presParOf" srcId="{D809AEFB-066D-44F9-86BC-7ED296989EEA}" destId="{93AA398A-F49E-4542-90A9-8ACB07D20C24}" srcOrd="0" destOrd="0" presId="urn:microsoft.com/office/officeart/2005/8/layout/hList1"/>
    <dgm:cxn modelId="{AED65A6F-0FAC-41FA-9A26-1057ADA86D2E}" type="presParOf" srcId="{D809AEFB-066D-44F9-86BC-7ED296989EEA}" destId="{7AEB13BC-3C3B-4DA8-A9BE-A6BA9E00CFF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A27C65-DE4C-7848-ADB1-2A26BB397558}">
      <dsp:nvSpPr>
        <dsp:cNvPr id="0" name=""/>
        <dsp:cNvSpPr/>
      </dsp:nvSpPr>
      <dsp:spPr>
        <a:xfrm>
          <a:off x="433337" y="1518"/>
          <a:ext cx="3195866" cy="191752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pt-BR" sz="3200" kern="1200"/>
            <a:t>NR6 (Uso de EPI’s);</a:t>
          </a:r>
          <a:endParaRPr lang="en-US" sz="3200" kern="1200"/>
        </a:p>
      </dsp:txBody>
      <dsp:txXfrm>
        <a:off x="433337" y="1518"/>
        <a:ext cx="3195866" cy="1917520"/>
      </dsp:txXfrm>
    </dsp:sp>
    <dsp:sp modelId="{01C89B33-ADFE-084B-8CF9-C72BF6833A53}">
      <dsp:nvSpPr>
        <dsp:cNvPr id="0" name=""/>
        <dsp:cNvSpPr/>
      </dsp:nvSpPr>
      <dsp:spPr>
        <a:xfrm>
          <a:off x="3948791" y="1518"/>
          <a:ext cx="3195866" cy="1917520"/>
        </a:xfrm>
        <a:prstGeom prst="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pt-BR" sz="3200" kern="1200"/>
            <a:t>NR19 (Explosivos);</a:t>
          </a:r>
          <a:endParaRPr lang="en-US" sz="3200" kern="1200"/>
        </a:p>
      </dsp:txBody>
      <dsp:txXfrm>
        <a:off x="3948791" y="1518"/>
        <a:ext cx="3195866" cy="1917520"/>
      </dsp:txXfrm>
    </dsp:sp>
    <dsp:sp modelId="{1FBF7882-E2E7-394B-828F-10E6467080DA}">
      <dsp:nvSpPr>
        <dsp:cNvPr id="0" name=""/>
        <dsp:cNvSpPr/>
      </dsp:nvSpPr>
      <dsp:spPr>
        <a:xfrm>
          <a:off x="7464245" y="1518"/>
          <a:ext cx="3195866" cy="1917520"/>
        </a:xfrm>
        <a:prstGeom prst="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pt-BR" sz="3200" kern="1200"/>
            <a:t>NR20(Inflamáveis e Combustíveis); </a:t>
          </a:r>
          <a:endParaRPr lang="en-US" sz="3200" kern="1200"/>
        </a:p>
      </dsp:txBody>
      <dsp:txXfrm>
        <a:off x="7464245" y="1518"/>
        <a:ext cx="3195866" cy="1917520"/>
      </dsp:txXfrm>
    </dsp:sp>
    <dsp:sp modelId="{89CA3D0F-F356-3C4F-B700-FEB5702C9BB6}">
      <dsp:nvSpPr>
        <dsp:cNvPr id="0" name=""/>
        <dsp:cNvSpPr/>
      </dsp:nvSpPr>
      <dsp:spPr>
        <a:xfrm>
          <a:off x="2191064" y="2238625"/>
          <a:ext cx="3195866" cy="1917520"/>
        </a:xfrm>
        <a:prstGeom prst="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pt-BR" sz="3200" kern="1200"/>
            <a:t>NR35 (Trabalho em Altura) e; </a:t>
          </a:r>
          <a:endParaRPr lang="en-US" sz="3200" kern="1200"/>
        </a:p>
      </dsp:txBody>
      <dsp:txXfrm>
        <a:off x="2191064" y="2238625"/>
        <a:ext cx="3195866" cy="1917520"/>
      </dsp:txXfrm>
    </dsp:sp>
    <dsp:sp modelId="{54B13048-D7C0-C641-9D0B-320F6C9E12F5}">
      <dsp:nvSpPr>
        <dsp:cNvPr id="0" name=""/>
        <dsp:cNvSpPr/>
      </dsp:nvSpPr>
      <dsp:spPr>
        <a:xfrm>
          <a:off x="5706518" y="2238625"/>
          <a:ext cx="3195866" cy="1917520"/>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pt-BR" sz="3200" kern="1200"/>
            <a:t>NR33(Trabalho em Espaços Confinados);</a:t>
          </a:r>
          <a:endParaRPr lang="en-US" sz="3200" kern="1200"/>
        </a:p>
      </dsp:txBody>
      <dsp:txXfrm>
        <a:off x="5706518" y="2238625"/>
        <a:ext cx="3195866" cy="19175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4AEE6-C209-458C-A0B7-365AE177C1BC}">
      <dsp:nvSpPr>
        <dsp:cNvPr id="0" name=""/>
        <dsp:cNvSpPr/>
      </dsp:nvSpPr>
      <dsp:spPr>
        <a:xfrm>
          <a:off x="48" y="217774"/>
          <a:ext cx="4621351" cy="633600"/>
        </a:xfrm>
        <a:prstGeom prst="rect">
          <a:avLst/>
        </a:prstGeom>
        <a:solidFill>
          <a:schemeClr val="bg2">
            <a:lumMod val="1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pt-BR" sz="2200" kern="1200" dirty="0"/>
            <a:t>Cabe aos trabalhadores:</a:t>
          </a:r>
          <a:endParaRPr lang="en-US" sz="2200" kern="1200" dirty="0"/>
        </a:p>
      </dsp:txBody>
      <dsp:txXfrm>
        <a:off x="48" y="217774"/>
        <a:ext cx="4621351" cy="633600"/>
      </dsp:txXfrm>
    </dsp:sp>
    <dsp:sp modelId="{85305183-39F4-4C30-B07E-64A8B3C0EBE0}">
      <dsp:nvSpPr>
        <dsp:cNvPr id="0" name=""/>
        <dsp:cNvSpPr/>
      </dsp:nvSpPr>
      <dsp:spPr>
        <a:xfrm>
          <a:off x="48" y="851374"/>
          <a:ext cx="4621351" cy="2838329"/>
        </a:xfrm>
        <a:prstGeom prst="rect">
          <a:avLst/>
        </a:prstGeom>
        <a:solidFill>
          <a:schemeClr val="bg2">
            <a:lumMod val="75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pt-BR" sz="2200" b="0" i="0" kern="1200" dirty="0"/>
            <a:t>cuidar da própria segurança e saúde, bem como daqueles que possam ser afetados pelo trabalho. </a:t>
          </a:r>
          <a:endParaRPr lang="en-US" sz="2200" kern="1200" dirty="0"/>
        </a:p>
        <a:p>
          <a:pPr marL="228600" lvl="1" indent="-228600" algn="l" defTabSz="977900">
            <a:lnSpc>
              <a:spcPct val="90000"/>
            </a:lnSpc>
            <a:spcBef>
              <a:spcPct val="0"/>
            </a:spcBef>
            <a:spcAft>
              <a:spcPct val="15000"/>
            </a:spcAft>
            <a:buChar char="•"/>
          </a:pPr>
          <a:r>
            <a:rPr lang="pt-BR" sz="2200" b="0" i="0" kern="1200" dirty="0"/>
            <a:t>colaborar com a empresa para cumprir as normas de segurança e saúde e informar imediatamente ao superior hierárquico qualquer situação de risco.</a:t>
          </a:r>
          <a:r>
            <a:rPr lang="pt-BR" sz="2200" kern="1200" dirty="0"/>
            <a:t>.</a:t>
          </a:r>
          <a:endParaRPr lang="en-US" sz="2200" kern="1200" dirty="0"/>
        </a:p>
      </dsp:txBody>
      <dsp:txXfrm>
        <a:off x="48" y="851374"/>
        <a:ext cx="4621351" cy="2838329"/>
      </dsp:txXfrm>
    </dsp:sp>
    <dsp:sp modelId="{93AA398A-F49E-4542-90A9-8ACB07D20C24}">
      <dsp:nvSpPr>
        <dsp:cNvPr id="0" name=""/>
        <dsp:cNvSpPr/>
      </dsp:nvSpPr>
      <dsp:spPr>
        <a:xfrm>
          <a:off x="5268389" y="217774"/>
          <a:ext cx="4621351" cy="633600"/>
        </a:xfrm>
        <a:prstGeom prst="rect">
          <a:avLst/>
        </a:prstGeom>
        <a:solidFill>
          <a:schemeClr val="tx1">
            <a:lumMod val="85000"/>
            <a:lumOff val="1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pt-BR" sz="2200" kern="1200" dirty="0"/>
            <a:t>São direitos dos trabalhadores:</a:t>
          </a:r>
          <a:endParaRPr lang="en-US" sz="2200" kern="1200" dirty="0"/>
        </a:p>
      </dsp:txBody>
      <dsp:txXfrm>
        <a:off x="5268389" y="217774"/>
        <a:ext cx="4621351" cy="633600"/>
      </dsp:txXfrm>
    </dsp:sp>
    <dsp:sp modelId="{7AEB13BC-3C3B-4DA8-A9BE-A6BA9E00CFF1}">
      <dsp:nvSpPr>
        <dsp:cNvPr id="0" name=""/>
        <dsp:cNvSpPr/>
      </dsp:nvSpPr>
      <dsp:spPr>
        <a:xfrm>
          <a:off x="5268389" y="851374"/>
          <a:ext cx="4621351" cy="2838329"/>
        </a:xfrm>
        <a:prstGeom prst="rect">
          <a:avLst/>
        </a:prstGeom>
        <a:solidFill>
          <a:schemeClr val="bg2">
            <a:lumMod val="75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pt-BR" sz="2200" b="0" i="0" kern="1200" dirty="0"/>
            <a:t>Direito à informação sobre os riscos no local de trabalho.</a:t>
          </a:r>
          <a:endParaRPr lang="en-US" sz="2200" kern="1200" dirty="0"/>
        </a:p>
        <a:p>
          <a:pPr marL="228600" lvl="1" indent="-228600" algn="l" defTabSz="977900">
            <a:lnSpc>
              <a:spcPct val="90000"/>
            </a:lnSpc>
            <a:spcBef>
              <a:spcPct val="0"/>
            </a:spcBef>
            <a:spcAft>
              <a:spcPct val="15000"/>
            </a:spcAft>
            <a:buFont typeface="Arial" panose="020B0604020202020204" pitchFamily="34" charset="0"/>
            <a:buChar char="•"/>
          </a:pPr>
          <a:r>
            <a:rPr lang="pt-BR" sz="2200" b="0" i="0" kern="1200" dirty="0"/>
            <a:t>Direito a interromper suas atividades caso constate riscos graves e iminentes à sua segurança ou de terceiros e comunicar ao superior hierárquico.</a:t>
          </a:r>
        </a:p>
      </dsp:txBody>
      <dsp:txXfrm>
        <a:off x="5268389" y="851374"/>
        <a:ext cx="4621351" cy="283832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6DCA8-6CB5-0BAF-C237-9D86AAB35A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t-BR"/>
          </a:p>
        </p:txBody>
      </p:sp>
      <p:sp>
        <p:nvSpPr>
          <p:cNvPr id="3" name="Subtitle 2">
            <a:extLst>
              <a:ext uri="{FF2B5EF4-FFF2-40B4-BE49-F238E27FC236}">
                <a16:creationId xmlns:a16="http://schemas.microsoft.com/office/drawing/2014/main" id="{402A2D52-6CC5-9DB5-F3E4-67190CF3AB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BR"/>
          </a:p>
        </p:txBody>
      </p:sp>
      <p:sp>
        <p:nvSpPr>
          <p:cNvPr id="4" name="Date Placeholder 3">
            <a:extLst>
              <a:ext uri="{FF2B5EF4-FFF2-40B4-BE49-F238E27FC236}">
                <a16:creationId xmlns:a16="http://schemas.microsoft.com/office/drawing/2014/main" id="{2D4BEFF9-1D7C-A62B-911A-98CDBB5A9994}"/>
              </a:ext>
            </a:extLst>
          </p:cNvPr>
          <p:cNvSpPr>
            <a:spLocks noGrp="1"/>
          </p:cNvSpPr>
          <p:nvPr>
            <p:ph type="dt" sz="half" idx="10"/>
          </p:nvPr>
        </p:nvSpPr>
        <p:spPr/>
        <p:txBody>
          <a:bodyPr/>
          <a:lstStyle/>
          <a:p>
            <a:fld id="{241EB5C9-1307-BA42-ABA2-0BC069CD8E7F}" type="datetimeFigureOut">
              <a:rPr lang="en-US" smtClean="0"/>
              <a:t>5/12/2023</a:t>
            </a:fld>
            <a:endParaRPr lang="en-US"/>
          </a:p>
        </p:txBody>
      </p:sp>
      <p:sp>
        <p:nvSpPr>
          <p:cNvPr id="5" name="Footer Placeholder 4">
            <a:extLst>
              <a:ext uri="{FF2B5EF4-FFF2-40B4-BE49-F238E27FC236}">
                <a16:creationId xmlns:a16="http://schemas.microsoft.com/office/drawing/2014/main" id="{D007552E-CFF5-426F-FEEA-C4717CAF8A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8BB120-6221-722A-1604-8E327822F0C2}"/>
              </a:ext>
            </a:extLst>
          </p:cNvPr>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53528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B6F36-1049-CF1E-E4D9-574210208A9B}"/>
              </a:ext>
            </a:extLst>
          </p:cNvPr>
          <p:cNvSpPr>
            <a:spLocks noGrp="1"/>
          </p:cNvSpPr>
          <p:nvPr>
            <p:ph type="title"/>
          </p:nvPr>
        </p:nvSpPr>
        <p:spPr/>
        <p:txBody>
          <a:bodyPr/>
          <a:lstStyle/>
          <a:p>
            <a:r>
              <a:rPr lang="en-US"/>
              <a:t>Click to edit Master title style</a:t>
            </a:r>
            <a:endParaRPr lang="pt-BR"/>
          </a:p>
        </p:txBody>
      </p:sp>
      <p:sp>
        <p:nvSpPr>
          <p:cNvPr id="3" name="Vertical Text Placeholder 2">
            <a:extLst>
              <a:ext uri="{FF2B5EF4-FFF2-40B4-BE49-F238E27FC236}">
                <a16:creationId xmlns:a16="http://schemas.microsoft.com/office/drawing/2014/main" id="{5449004C-17A1-C42B-2152-44A9DD7001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5AD88683-EE46-19E8-CA1C-77699A121878}"/>
              </a:ext>
            </a:extLst>
          </p:cNvPr>
          <p:cNvSpPr>
            <a:spLocks noGrp="1"/>
          </p:cNvSpPr>
          <p:nvPr>
            <p:ph type="dt" sz="half" idx="10"/>
          </p:nvPr>
        </p:nvSpPr>
        <p:spPr/>
        <p:txBody>
          <a:bodyPr/>
          <a:lstStyle/>
          <a:p>
            <a:fld id="{241EB5C9-1307-BA42-ABA2-0BC069CD8E7F}" type="datetimeFigureOut">
              <a:rPr lang="en-US" smtClean="0"/>
              <a:t>5/12/2023</a:t>
            </a:fld>
            <a:endParaRPr lang="en-US"/>
          </a:p>
        </p:txBody>
      </p:sp>
      <p:sp>
        <p:nvSpPr>
          <p:cNvPr id="5" name="Footer Placeholder 4">
            <a:extLst>
              <a:ext uri="{FF2B5EF4-FFF2-40B4-BE49-F238E27FC236}">
                <a16:creationId xmlns:a16="http://schemas.microsoft.com/office/drawing/2014/main" id="{D44E9F66-5498-594C-FDD7-6CF653BF17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9BE240-50AB-7088-C8EB-536332162F6B}"/>
              </a:ext>
            </a:extLst>
          </p:cNvPr>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40815451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6754D4-FA46-1D2B-73AC-8C8ECB85424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t-BR"/>
          </a:p>
        </p:txBody>
      </p:sp>
      <p:sp>
        <p:nvSpPr>
          <p:cNvPr id="3" name="Vertical Text Placeholder 2">
            <a:extLst>
              <a:ext uri="{FF2B5EF4-FFF2-40B4-BE49-F238E27FC236}">
                <a16:creationId xmlns:a16="http://schemas.microsoft.com/office/drawing/2014/main" id="{B8557F76-EED7-B7A1-D8DC-10690820A90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05CC2BE4-739E-2837-238B-8ECB92FBB0FE}"/>
              </a:ext>
            </a:extLst>
          </p:cNvPr>
          <p:cNvSpPr>
            <a:spLocks noGrp="1"/>
          </p:cNvSpPr>
          <p:nvPr>
            <p:ph type="dt" sz="half" idx="10"/>
          </p:nvPr>
        </p:nvSpPr>
        <p:spPr/>
        <p:txBody>
          <a:bodyPr/>
          <a:lstStyle/>
          <a:p>
            <a:fld id="{241EB5C9-1307-BA42-ABA2-0BC069CD8E7F}" type="datetimeFigureOut">
              <a:rPr lang="en-US" smtClean="0"/>
              <a:t>5/12/2023</a:t>
            </a:fld>
            <a:endParaRPr lang="en-US"/>
          </a:p>
        </p:txBody>
      </p:sp>
      <p:sp>
        <p:nvSpPr>
          <p:cNvPr id="5" name="Footer Placeholder 4">
            <a:extLst>
              <a:ext uri="{FF2B5EF4-FFF2-40B4-BE49-F238E27FC236}">
                <a16:creationId xmlns:a16="http://schemas.microsoft.com/office/drawing/2014/main" id="{E49243F6-F40F-2934-74ED-55181265D9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703AC2-CBD4-327E-9027-D3D6C51D6C18}"/>
              </a:ext>
            </a:extLst>
          </p:cNvPr>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56477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0C307-CF9B-A4E4-36EA-A1186959F5F8}"/>
              </a:ext>
            </a:extLst>
          </p:cNvPr>
          <p:cNvSpPr>
            <a:spLocks noGrp="1"/>
          </p:cNvSpPr>
          <p:nvPr>
            <p:ph type="title"/>
          </p:nvPr>
        </p:nvSpPr>
        <p:spPr/>
        <p:txBody>
          <a:bodyPr/>
          <a:lstStyle/>
          <a:p>
            <a:r>
              <a:rPr lang="en-US"/>
              <a:t>Click to edit Master title style</a:t>
            </a:r>
            <a:endParaRPr lang="pt-BR"/>
          </a:p>
        </p:txBody>
      </p:sp>
      <p:sp>
        <p:nvSpPr>
          <p:cNvPr id="3" name="Content Placeholder 2">
            <a:extLst>
              <a:ext uri="{FF2B5EF4-FFF2-40B4-BE49-F238E27FC236}">
                <a16:creationId xmlns:a16="http://schemas.microsoft.com/office/drawing/2014/main" id="{0B35DA18-B28A-BBDB-6825-EAD2784E4C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531F8620-AE83-1651-AF5C-470A9FF83784}"/>
              </a:ext>
            </a:extLst>
          </p:cNvPr>
          <p:cNvSpPr>
            <a:spLocks noGrp="1"/>
          </p:cNvSpPr>
          <p:nvPr>
            <p:ph type="dt" sz="half" idx="10"/>
          </p:nvPr>
        </p:nvSpPr>
        <p:spPr/>
        <p:txBody>
          <a:bodyPr/>
          <a:lstStyle/>
          <a:p>
            <a:fld id="{241EB5C9-1307-BA42-ABA2-0BC069CD8E7F}" type="datetimeFigureOut">
              <a:rPr lang="en-US" smtClean="0"/>
              <a:t>5/12/2023</a:t>
            </a:fld>
            <a:endParaRPr lang="en-US"/>
          </a:p>
        </p:txBody>
      </p:sp>
      <p:sp>
        <p:nvSpPr>
          <p:cNvPr id="5" name="Footer Placeholder 4">
            <a:extLst>
              <a:ext uri="{FF2B5EF4-FFF2-40B4-BE49-F238E27FC236}">
                <a16:creationId xmlns:a16="http://schemas.microsoft.com/office/drawing/2014/main" id="{AFE42DDD-D6AB-93AF-673C-BDA4C23A09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742E25-7793-FECB-0609-F103B937A196}"/>
              </a:ext>
            </a:extLst>
          </p:cNvPr>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52811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DB43-74F8-6F76-95C3-3C0501C2BB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t-BR"/>
          </a:p>
        </p:txBody>
      </p:sp>
      <p:sp>
        <p:nvSpPr>
          <p:cNvPr id="3" name="Text Placeholder 2">
            <a:extLst>
              <a:ext uri="{FF2B5EF4-FFF2-40B4-BE49-F238E27FC236}">
                <a16:creationId xmlns:a16="http://schemas.microsoft.com/office/drawing/2014/main" id="{B5C1C36F-A443-AA7A-FCBF-A0E580D7FD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8A292F-247D-7CE1-736F-255BA4C10944}"/>
              </a:ext>
            </a:extLst>
          </p:cNvPr>
          <p:cNvSpPr>
            <a:spLocks noGrp="1"/>
          </p:cNvSpPr>
          <p:nvPr>
            <p:ph type="dt" sz="half" idx="10"/>
          </p:nvPr>
        </p:nvSpPr>
        <p:spPr/>
        <p:txBody>
          <a:bodyPr/>
          <a:lstStyle/>
          <a:p>
            <a:fld id="{241EB5C9-1307-BA42-ABA2-0BC069CD8E7F}" type="datetimeFigureOut">
              <a:rPr lang="en-US" smtClean="0"/>
              <a:t>5/12/2023</a:t>
            </a:fld>
            <a:endParaRPr lang="en-US"/>
          </a:p>
        </p:txBody>
      </p:sp>
      <p:sp>
        <p:nvSpPr>
          <p:cNvPr id="5" name="Footer Placeholder 4">
            <a:extLst>
              <a:ext uri="{FF2B5EF4-FFF2-40B4-BE49-F238E27FC236}">
                <a16:creationId xmlns:a16="http://schemas.microsoft.com/office/drawing/2014/main" id="{1B4A544D-4F28-201C-3E3D-9E04B61E67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322D7B-89BD-91DB-3F23-0487C361F210}"/>
              </a:ext>
            </a:extLst>
          </p:cNvPr>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4050968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9726A-344B-2866-6B84-5296984CDCBE}"/>
              </a:ext>
            </a:extLst>
          </p:cNvPr>
          <p:cNvSpPr>
            <a:spLocks noGrp="1"/>
          </p:cNvSpPr>
          <p:nvPr>
            <p:ph type="title"/>
          </p:nvPr>
        </p:nvSpPr>
        <p:spPr/>
        <p:txBody>
          <a:bodyPr/>
          <a:lstStyle/>
          <a:p>
            <a:r>
              <a:rPr lang="en-US"/>
              <a:t>Click to edit Master title style</a:t>
            </a:r>
            <a:endParaRPr lang="pt-BR"/>
          </a:p>
        </p:txBody>
      </p:sp>
      <p:sp>
        <p:nvSpPr>
          <p:cNvPr id="3" name="Content Placeholder 2">
            <a:extLst>
              <a:ext uri="{FF2B5EF4-FFF2-40B4-BE49-F238E27FC236}">
                <a16:creationId xmlns:a16="http://schemas.microsoft.com/office/drawing/2014/main" id="{EDFFB83D-92F9-C4A6-16D6-21E3542C2A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Content Placeholder 3">
            <a:extLst>
              <a:ext uri="{FF2B5EF4-FFF2-40B4-BE49-F238E27FC236}">
                <a16:creationId xmlns:a16="http://schemas.microsoft.com/office/drawing/2014/main" id="{E24CE5DB-ACAA-2813-4056-FBA230882E4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Date Placeholder 4">
            <a:extLst>
              <a:ext uri="{FF2B5EF4-FFF2-40B4-BE49-F238E27FC236}">
                <a16:creationId xmlns:a16="http://schemas.microsoft.com/office/drawing/2014/main" id="{4BF01D93-7E1E-E641-0623-3B503ED232C5}"/>
              </a:ext>
            </a:extLst>
          </p:cNvPr>
          <p:cNvSpPr>
            <a:spLocks noGrp="1"/>
          </p:cNvSpPr>
          <p:nvPr>
            <p:ph type="dt" sz="half" idx="10"/>
          </p:nvPr>
        </p:nvSpPr>
        <p:spPr/>
        <p:txBody>
          <a:bodyPr/>
          <a:lstStyle/>
          <a:p>
            <a:fld id="{241EB5C9-1307-BA42-ABA2-0BC069CD8E7F}" type="datetimeFigureOut">
              <a:rPr lang="en-US" smtClean="0"/>
              <a:t>5/12/2023</a:t>
            </a:fld>
            <a:endParaRPr lang="en-US"/>
          </a:p>
        </p:txBody>
      </p:sp>
      <p:sp>
        <p:nvSpPr>
          <p:cNvPr id="6" name="Footer Placeholder 5">
            <a:extLst>
              <a:ext uri="{FF2B5EF4-FFF2-40B4-BE49-F238E27FC236}">
                <a16:creationId xmlns:a16="http://schemas.microsoft.com/office/drawing/2014/main" id="{2D7A777D-069E-E2CC-DC71-061408B15E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6FF090-C952-EEE0-D059-D673241A479B}"/>
              </a:ext>
            </a:extLst>
          </p:cNvPr>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4219738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61DC-6877-1175-1387-8184A28425BB}"/>
              </a:ext>
            </a:extLst>
          </p:cNvPr>
          <p:cNvSpPr>
            <a:spLocks noGrp="1"/>
          </p:cNvSpPr>
          <p:nvPr>
            <p:ph type="title"/>
          </p:nvPr>
        </p:nvSpPr>
        <p:spPr>
          <a:xfrm>
            <a:off x="839788" y="365125"/>
            <a:ext cx="10515600" cy="1325563"/>
          </a:xfrm>
        </p:spPr>
        <p:txBody>
          <a:bodyPr/>
          <a:lstStyle/>
          <a:p>
            <a:r>
              <a:rPr lang="en-US"/>
              <a:t>Click to edit Master title style</a:t>
            </a:r>
            <a:endParaRPr lang="pt-BR"/>
          </a:p>
        </p:txBody>
      </p:sp>
      <p:sp>
        <p:nvSpPr>
          <p:cNvPr id="3" name="Text Placeholder 2">
            <a:extLst>
              <a:ext uri="{FF2B5EF4-FFF2-40B4-BE49-F238E27FC236}">
                <a16:creationId xmlns:a16="http://schemas.microsoft.com/office/drawing/2014/main" id="{4838C94F-9983-13EB-7E93-FFF0FECC85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83E141-1DC6-2822-CFDD-2818CF6CC2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Text Placeholder 4">
            <a:extLst>
              <a:ext uri="{FF2B5EF4-FFF2-40B4-BE49-F238E27FC236}">
                <a16:creationId xmlns:a16="http://schemas.microsoft.com/office/drawing/2014/main" id="{B810329D-F6BA-551F-D670-D5082AD845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2AB276-DAE3-1C83-6B7F-C8429CE208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7" name="Date Placeholder 6">
            <a:extLst>
              <a:ext uri="{FF2B5EF4-FFF2-40B4-BE49-F238E27FC236}">
                <a16:creationId xmlns:a16="http://schemas.microsoft.com/office/drawing/2014/main" id="{104EA75D-A004-6414-9522-4EBD9CFF4C25}"/>
              </a:ext>
            </a:extLst>
          </p:cNvPr>
          <p:cNvSpPr>
            <a:spLocks noGrp="1"/>
          </p:cNvSpPr>
          <p:nvPr>
            <p:ph type="dt" sz="half" idx="10"/>
          </p:nvPr>
        </p:nvSpPr>
        <p:spPr/>
        <p:txBody>
          <a:bodyPr/>
          <a:lstStyle/>
          <a:p>
            <a:fld id="{241EB5C9-1307-BA42-ABA2-0BC069CD8E7F}" type="datetimeFigureOut">
              <a:rPr lang="en-US" smtClean="0"/>
              <a:t>5/12/2023</a:t>
            </a:fld>
            <a:endParaRPr lang="en-US"/>
          </a:p>
        </p:txBody>
      </p:sp>
      <p:sp>
        <p:nvSpPr>
          <p:cNvPr id="8" name="Footer Placeholder 7">
            <a:extLst>
              <a:ext uri="{FF2B5EF4-FFF2-40B4-BE49-F238E27FC236}">
                <a16:creationId xmlns:a16="http://schemas.microsoft.com/office/drawing/2014/main" id="{92D9CBE6-FE12-7C53-7458-63C543D6B54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374B29-48A2-C969-E826-3C922B0AA633}"/>
              </a:ext>
            </a:extLst>
          </p:cNvPr>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677598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94D20-AFA0-75CB-EC15-27446B6A9C66}"/>
              </a:ext>
            </a:extLst>
          </p:cNvPr>
          <p:cNvSpPr>
            <a:spLocks noGrp="1"/>
          </p:cNvSpPr>
          <p:nvPr>
            <p:ph type="title"/>
          </p:nvPr>
        </p:nvSpPr>
        <p:spPr/>
        <p:txBody>
          <a:bodyPr/>
          <a:lstStyle/>
          <a:p>
            <a:r>
              <a:rPr lang="en-US"/>
              <a:t>Click to edit Master title style</a:t>
            </a:r>
            <a:endParaRPr lang="pt-BR"/>
          </a:p>
        </p:txBody>
      </p:sp>
      <p:sp>
        <p:nvSpPr>
          <p:cNvPr id="3" name="Date Placeholder 2">
            <a:extLst>
              <a:ext uri="{FF2B5EF4-FFF2-40B4-BE49-F238E27FC236}">
                <a16:creationId xmlns:a16="http://schemas.microsoft.com/office/drawing/2014/main" id="{B08CD50E-F864-DFE1-8557-CA76E37A4F06}"/>
              </a:ext>
            </a:extLst>
          </p:cNvPr>
          <p:cNvSpPr>
            <a:spLocks noGrp="1"/>
          </p:cNvSpPr>
          <p:nvPr>
            <p:ph type="dt" sz="half" idx="10"/>
          </p:nvPr>
        </p:nvSpPr>
        <p:spPr/>
        <p:txBody>
          <a:bodyPr/>
          <a:lstStyle/>
          <a:p>
            <a:fld id="{241EB5C9-1307-BA42-ABA2-0BC069CD8E7F}" type="datetimeFigureOut">
              <a:rPr lang="en-US" smtClean="0"/>
              <a:t>5/12/2023</a:t>
            </a:fld>
            <a:endParaRPr lang="en-US"/>
          </a:p>
        </p:txBody>
      </p:sp>
      <p:sp>
        <p:nvSpPr>
          <p:cNvPr id="4" name="Footer Placeholder 3">
            <a:extLst>
              <a:ext uri="{FF2B5EF4-FFF2-40B4-BE49-F238E27FC236}">
                <a16:creationId xmlns:a16="http://schemas.microsoft.com/office/drawing/2014/main" id="{29084493-4A95-4D07-0E8D-2A934C7CA8F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CF476BA-B439-843D-84C6-FBE89CC2B687}"/>
              </a:ext>
            </a:extLst>
          </p:cNvPr>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312330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3BD6B9-0F80-DD41-F38F-CFA88542DB67}"/>
              </a:ext>
            </a:extLst>
          </p:cNvPr>
          <p:cNvSpPr>
            <a:spLocks noGrp="1"/>
          </p:cNvSpPr>
          <p:nvPr>
            <p:ph type="dt" sz="half" idx="10"/>
          </p:nvPr>
        </p:nvSpPr>
        <p:spPr/>
        <p:txBody>
          <a:bodyPr/>
          <a:lstStyle/>
          <a:p>
            <a:fld id="{241EB5C9-1307-BA42-ABA2-0BC069CD8E7F}" type="datetimeFigureOut">
              <a:rPr lang="en-US" smtClean="0"/>
              <a:t>5/12/2023</a:t>
            </a:fld>
            <a:endParaRPr lang="en-US"/>
          </a:p>
        </p:txBody>
      </p:sp>
      <p:sp>
        <p:nvSpPr>
          <p:cNvPr id="3" name="Footer Placeholder 2">
            <a:extLst>
              <a:ext uri="{FF2B5EF4-FFF2-40B4-BE49-F238E27FC236}">
                <a16:creationId xmlns:a16="http://schemas.microsoft.com/office/drawing/2014/main" id="{6DF91D7E-42D7-1277-6EEC-F51ED1D15AE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9AC3994-A064-984F-31CF-634E07A49FAB}"/>
              </a:ext>
            </a:extLst>
          </p:cNvPr>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712492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44D81-A08B-B68E-9C35-D760312C39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Content Placeholder 2">
            <a:extLst>
              <a:ext uri="{FF2B5EF4-FFF2-40B4-BE49-F238E27FC236}">
                <a16:creationId xmlns:a16="http://schemas.microsoft.com/office/drawing/2014/main" id="{61EC6F66-3C23-C32E-0886-33D833C72A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Text Placeholder 3">
            <a:extLst>
              <a:ext uri="{FF2B5EF4-FFF2-40B4-BE49-F238E27FC236}">
                <a16:creationId xmlns:a16="http://schemas.microsoft.com/office/drawing/2014/main" id="{6882BB96-157C-1609-AC23-941CC2FC0D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173921-AA58-634C-4020-F2B952571A9B}"/>
              </a:ext>
            </a:extLst>
          </p:cNvPr>
          <p:cNvSpPr>
            <a:spLocks noGrp="1"/>
          </p:cNvSpPr>
          <p:nvPr>
            <p:ph type="dt" sz="half" idx="10"/>
          </p:nvPr>
        </p:nvSpPr>
        <p:spPr/>
        <p:txBody>
          <a:bodyPr/>
          <a:lstStyle/>
          <a:p>
            <a:fld id="{241EB5C9-1307-BA42-ABA2-0BC069CD8E7F}" type="datetimeFigureOut">
              <a:rPr lang="en-US" smtClean="0"/>
              <a:t>5/12/2023</a:t>
            </a:fld>
            <a:endParaRPr lang="en-US"/>
          </a:p>
        </p:txBody>
      </p:sp>
      <p:sp>
        <p:nvSpPr>
          <p:cNvPr id="6" name="Footer Placeholder 5">
            <a:extLst>
              <a:ext uri="{FF2B5EF4-FFF2-40B4-BE49-F238E27FC236}">
                <a16:creationId xmlns:a16="http://schemas.microsoft.com/office/drawing/2014/main" id="{9A622230-7699-86F3-C2D0-300F140669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8EEAF4-C023-EB2A-BDD7-4D52A75E0017}"/>
              </a:ext>
            </a:extLst>
          </p:cNvPr>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059960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1A175-B94B-E0BB-ABCF-137C6473E8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Picture Placeholder 2">
            <a:extLst>
              <a:ext uri="{FF2B5EF4-FFF2-40B4-BE49-F238E27FC236}">
                <a16:creationId xmlns:a16="http://schemas.microsoft.com/office/drawing/2014/main" id="{D1AFDE3B-09F4-F31C-C584-23EEBE7776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Text Placeholder 3">
            <a:extLst>
              <a:ext uri="{FF2B5EF4-FFF2-40B4-BE49-F238E27FC236}">
                <a16:creationId xmlns:a16="http://schemas.microsoft.com/office/drawing/2014/main" id="{BEE4885A-8BB8-2FE8-20B6-2D485B32EF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AF55D1-335D-5FB0-EDDC-7EBCF5A8A917}"/>
              </a:ext>
            </a:extLst>
          </p:cNvPr>
          <p:cNvSpPr>
            <a:spLocks noGrp="1"/>
          </p:cNvSpPr>
          <p:nvPr>
            <p:ph type="dt" sz="half" idx="10"/>
          </p:nvPr>
        </p:nvSpPr>
        <p:spPr/>
        <p:txBody>
          <a:bodyPr/>
          <a:lstStyle/>
          <a:p>
            <a:fld id="{241EB5C9-1307-BA42-ABA2-0BC069CD8E7F}" type="datetimeFigureOut">
              <a:rPr lang="en-US" smtClean="0"/>
              <a:t>5/12/2023</a:t>
            </a:fld>
            <a:endParaRPr lang="en-US"/>
          </a:p>
        </p:txBody>
      </p:sp>
      <p:sp>
        <p:nvSpPr>
          <p:cNvPr id="6" name="Footer Placeholder 5">
            <a:extLst>
              <a:ext uri="{FF2B5EF4-FFF2-40B4-BE49-F238E27FC236}">
                <a16:creationId xmlns:a16="http://schemas.microsoft.com/office/drawing/2014/main" id="{231B0D6F-86D6-F458-FD24-2F2B727326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CF4876-4727-7CE8-130A-B562046E82F7}"/>
              </a:ext>
            </a:extLst>
          </p:cNvPr>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211214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0C22-C7E4-C847-2A7D-FB54D8757C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t-BR"/>
          </a:p>
        </p:txBody>
      </p:sp>
      <p:sp>
        <p:nvSpPr>
          <p:cNvPr id="3" name="Text Placeholder 2">
            <a:extLst>
              <a:ext uri="{FF2B5EF4-FFF2-40B4-BE49-F238E27FC236}">
                <a16:creationId xmlns:a16="http://schemas.microsoft.com/office/drawing/2014/main" id="{CCE04B8B-1AD5-E55F-78B9-E124D23577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75F86519-EC4D-85D2-F70A-9CDC92B7C4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1EB5C9-1307-BA42-ABA2-0BC069CD8E7F}" type="datetimeFigureOut">
              <a:rPr lang="en-US" smtClean="0"/>
              <a:t>5/12/2023</a:t>
            </a:fld>
            <a:endParaRPr lang="en-US"/>
          </a:p>
        </p:txBody>
      </p:sp>
      <p:sp>
        <p:nvSpPr>
          <p:cNvPr id="5" name="Footer Placeholder 4">
            <a:extLst>
              <a:ext uri="{FF2B5EF4-FFF2-40B4-BE49-F238E27FC236}">
                <a16:creationId xmlns:a16="http://schemas.microsoft.com/office/drawing/2014/main" id="{679A2A44-756D-4EF2-DFBD-1427FBEF75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8956E4B-0B3D-4792-36C8-7CC36DA61A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2009786390"/>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www.gov.br/trabalho-e-previdencia/pt-br/composicao/orgaos-especificos/secretaria-de-trabalho/inspecao/seguranca-e-saude-no-trabalho/sst-portarias/1978/portaria_3-214_aprova_as_nrs.pdf" TargetMode="Externa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erramentas de trabalho de construção">
            <a:extLst>
              <a:ext uri="{FF2B5EF4-FFF2-40B4-BE49-F238E27FC236}">
                <a16:creationId xmlns:a16="http://schemas.microsoft.com/office/drawing/2014/main" id="{A4FBA922-12E6-2642-ECFC-4EB14F023FC6}"/>
              </a:ext>
            </a:extLst>
          </p:cNvPr>
          <p:cNvPicPr>
            <a:picLocks noChangeAspect="1"/>
          </p:cNvPicPr>
          <p:nvPr/>
        </p:nvPicPr>
        <p:blipFill rotWithShape="1">
          <a:blip r:embed="rId2">
            <a:alphaModFix amt="50000"/>
          </a:blip>
          <a:srcRect t="11798" b="3933"/>
          <a:stretch/>
        </p:blipFill>
        <p:spPr>
          <a:xfrm>
            <a:off x="0" y="-1"/>
            <a:ext cx="12191980" cy="6857999"/>
          </a:xfrm>
          <a:prstGeom prst="rect">
            <a:avLst/>
          </a:prstGeom>
        </p:spPr>
      </p:pic>
      <p:sp>
        <p:nvSpPr>
          <p:cNvPr id="2" name="Title 1"/>
          <p:cNvSpPr>
            <a:spLocks noGrp="1"/>
          </p:cNvSpPr>
          <p:nvPr>
            <p:ph type="title"/>
          </p:nvPr>
        </p:nvSpPr>
        <p:spPr>
          <a:xfrm>
            <a:off x="269823" y="1122362"/>
            <a:ext cx="11722308" cy="2900518"/>
          </a:xfrm>
        </p:spPr>
        <p:txBody>
          <a:bodyPr vert="horz" lIns="91440" tIns="45720" rIns="91440" bIns="45720" rtlCol="0" anchor="b">
            <a:normAutofit/>
          </a:bodyPr>
          <a:lstStyle/>
          <a:p>
            <a:pPr algn="ctr"/>
            <a:r>
              <a:rPr lang="en-US" sz="6000" b="1" dirty="0">
                <a:solidFill>
                  <a:srgbClr val="FFFFFF"/>
                </a:solidFill>
              </a:rPr>
              <a:t>NR 22 </a:t>
            </a:r>
            <a:br>
              <a:rPr lang="en-US" sz="6000" b="1" dirty="0">
                <a:solidFill>
                  <a:srgbClr val="FFFFFF"/>
                </a:solidFill>
              </a:rPr>
            </a:br>
            <a:r>
              <a:rPr lang="en-US" sz="6000" b="1" dirty="0" err="1">
                <a:solidFill>
                  <a:srgbClr val="FFFFFF"/>
                </a:solidFill>
              </a:rPr>
              <a:t>Segurança</a:t>
            </a:r>
            <a:r>
              <a:rPr lang="en-US" sz="6000" b="1" dirty="0">
                <a:solidFill>
                  <a:srgbClr val="FFFFFF"/>
                </a:solidFill>
              </a:rPr>
              <a:t> e </a:t>
            </a:r>
            <a:r>
              <a:rPr lang="en-US" sz="6000" b="1" dirty="0" err="1">
                <a:solidFill>
                  <a:srgbClr val="FFFFFF"/>
                </a:solidFill>
              </a:rPr>
              <a:t>Saúde</a:t>
            </a:r>
            <a:r>
              <a:rPr lang="en-US" sz="6000" b="1" dirty="0">
                <a:solidFill>
                  <a:srgbClr val="FFFFFF"/>
                </a:solidFill>
              </a:rPr>
              <a:t> </a:t>
            </a:r>
            <a:r>
              <a:rPr lang="en-US" sz="6000" b="1" dirty="0" err="1">
                <a:solidFill>
                  <a:srgbClr val="FFFFFF"/>
                </a:solidFill>
              </a:rPr>
              <a:t>Operacional</a:t>
            </a:r>
            <a:r>
              <a:rPr lang="en-US" sz="6000" b="1" dirty="0">
                <a:solidFill>
                  <a:srgbClr val="FFFFFF"/>
                </a:solidFill>
              </a:rPr>
              <a:t> </a:t>
            </a:r>
            <a:r>
              <a:rPr lang="en-US" sz="6000" b="1" dirty="0" err="1">
                <a:solidFill>
                  <a:srgbClr val="FFFFFF"/>
                </a:solidFill>
              </a:rPr>
              <a:t>na</a:t>
            </a:r>
            <a:r>
              <a:rPr lang="en-US" sz="6000" b="1" dirty="0">
                <a:solidFill>
                  <a:srgbClr val="FFFFFF"/>
                </a:solidFill>
              </a:rPr>
              <a:t> </a:t>
            </a:r>
            <a:r>
              <a:rPr lang="en-US" sz="6000" b="1" dirty="0" err="1">
                <a:solidFill>
                  <a:srgbClr val="FFFFFF"/>
                </a:solidFill>
              </a:rPr>
              <a:t>Mineração</a:t>
            </a:r>
            <a:r>
              <a:rPr lang="en-US" sz="6000" b="1" dirty="0">
                <a:solidFill>
                  <a:srgbClr val="FFFFFF"/>
                </a:solidFill>
              </a:rPr>
              <a:t> </a:t>
            </a:r>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60AFAAC-EA6C-45A9-9E03-C9C9F0193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oup of people sitting at tables&#10;&#10;Description automatically generated with low confidence">
            <a:extLst>
              <a:ext uri="{FF2B5EF4-FFF2-40B4-BE49-F238E27FC236}">
                <a16:creationId xmlns:a16="http://schemas.microsoft.com/office/drawing/2014/main" id="{932A347A-9E4C-8512-778D-272CABAE894A}"/>
              </a:ext>
            </a:extLst>
          </p:cNvPr>
          <p:cNvPicPr>
            <a:picLocks noChangeAspect="1"/>
          </p:cNvPicPr>
          <p:nvPr/>
        </p:nvPicPr>
        <p:blipFill rotWithShape="1">
          <a:blip r:embed="rId2"/>
          <a:srcRect l="25402" r="15715" b="1"/>
          <a:stretch/>
        </p:blipFill>
        <p:spPr>
          <a:xfrm>
            <a:off x="4883022" y="10"/>
            <a:ext cx="7308978"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useBgFill="1">
        <p:nvSpPr>
          <p:cNvPr id="13" name="Freeform: Shape 12">
            <a:extLst>
              <a:ext uri="{FF2B5EF4-FFF2-40B4-BE49-F238E27FC236}">
                <a16:creationId xmlns:a16="http://schemas.microsoft.com/office/drawing/2014/main" id="{83549E37-C86B-4401-90BD-D8BF83859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3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3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8A17784E-76D8-4521-A77D-0D2EBB923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6857" cy="6858000"/>
          </a:xfrm>
          <a:custGeom>
            <a:avLst/>
            <a:gdLst>
              <a:gd name="connsiteX0" fmla="*/ 0 w 6086857"/>
              <a:gd name="connsiteY0" fmla="*/ 0 h 6858000"/>
              <a:gd name="connsiteX1" fmla="*/ 4873879 w 6086857"/>
              <a:gd name="connsiteY1" fmla="*/ 0 h 6858000"/>
              <a:gd name="connsiteX2" fmla="*/ 4936862 w 6086857"/>
              <a:gd name="connsiteY2" fmla="*/ 69271 h 6858000"/>
              <a:gd name="connsiteX3" fmla="*/ 6086857 w 6086857"/>
              <a:gd name="connsiteY3" fmla="*/ 3429000 h 6858000"/>
              <a:gd name="connsiteX4" fmla="*/ 4936862 w 6086857"/>
              <a:gd name="connsiteY4" fmla="*/ 6788730 h 6858000"/>
              <a:gd name="connsiteX5" fmla="*/ 4873879 w 6086857"/>
              <a:gd name="connsiteY5" fmla="*/ 6858000 h 6858000"/>
              <a:gd name="connsiteX6" fmla="*/ 0 w 608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6857" h="6858000">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74904" y="856488"/>
            <a:ext cx="4992624" cy="1243584"/>
          </a:xfrm>
        </p:spPr>
        <p:txBody>
          <a:bodyPr anchor="ctr">
            <a:normAutofit/>
          </a:bodyPr>
          <a:lstStyle/>
          <a:p>
            <a:r>
              <a:rPr lang="pt-BR" sz="2600" dirty="0"/>
              <a:t>Comissão Interna de Prevenção de Acidentes na Mineração - CIPAMIN </a:t>
            </a:r>
          </a:p>
        </p:txBody>
      </p:sp>
      <p:sp>
        <p:nvSpPr>
          <p:cNvPr id="17" name="Rectangle 16">
            <a:extLst>
              <a:ext uri="{FF2B5EF4-FFF2-40B4-BE49-F238E27FC236}">
                <a16:creationId xmlns:a16="http://schemas.microsoft.com/office/drawing/2014/main" id="{C0036C6B-F09C-4EAB-AE02-8D056EE74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325"/>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FC8D5885-2804-4D3C-BE31-902E4D32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769" y="2195336"/>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685800" y="2250201"/>
            <a:ext cx="6404428" cy="4451625"/>
          </a:xfrm>
        </p:spPr>
        <p:txBody>
          <a:bodyPr lIns="0" rIns="0" anchor="t">
            <a:normAutofit/>
          </a:bodyPr>
          <a:lstStyle/>
          <a:p>
            <a:pPr marL="1612900" indent="-342900"/>
            <a:r>
              <a:rPr lang="pt-BR" sz="2400" dirty="0"/>
              <a:t>Composição: </a:t>
            </a:r>
          </a:p>
          <a:p>
            <a:pPr marL="2070100" lvl="1" indent="-342900"/>
            <a:r>
              <a:rPr lang="pt-BR" sz="1800" dirty="0"/>
              <a:t>representantes do empregador </a:t>
            </a:r>
          </a:p>
          <a:p>
            <a:pPr marL="2070100" lvl="1" indent="-342900"/>
            <a:r>
              <a:rPr lang="pt-BR" sz="1800" dirty="0"/>
              <a:t>Representantes  dos empregados, eleitos por área ou setor de trabalho seguindo procedimentos estabelecidos na NR-5.</a:t>
            </a:r>
          </a:p>
          <a:p>
            <a:pPr marL="1612900" indent="-342900"/>
            <a:r>
              <a:rPr lang="pt-BR" sz="2400" dirty="0"/>
              <a:t>a composição da CIPAMIN deve observar critérios que permitam estar representados os setores que ofereçam maior risco ou que apresentem maior número de acidentes.</a:t>
            </a:r>
          </a:p>
        </p:txBody>
      </p:sp>
      <p:sp>
        <p:nvSpPr>
          <p:cNvPr id="4" name="Content Placeholder 2">
            <a:extLst>
              <a:ext uri="{FF2B5EF4-FFF2-40B4-BE49-F238E27FC236}">
                <a16:creationId xmlns:a16="http://schemas.microsoft.com/office/drawing/2014/main" id="{09193911-5BB4-0D8C-8D88-B56F4B6EF972}"/>
              </a:ext>
            </a:extLst>
          </p:cNvPr>
          <p:cNvSpPr txBox="1">
            <a:spLocks/>
          </p:cNvSpPr>
          <p:nvPr/>
        </p:nvSpPr>
        <p:spPr>
          <a:xfrm>
            <a:off x="990600" y="3592293"/>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00" indent="0">
              <a:buFont typeface="Arial" panose="020B0604020202020204" pitchFamily="34" charset="0"/>
              <a:buNone/>
            </a:pPr>
            <a:endParaRPr lang="pt-BR" sz="2000" dirty="0"/>
          </a:p>
        </p:txBody>
      </p:sp>
      <p:pic>
        <p:nvPicPr>
          <p:cNvPr id="5" name="Picture 4">
            <a:extLst>
              <a:ext uri="{FF2B5EF4-FFF2-40B4-BE49-F238E27FC236}">
                <a16:creationId xmlns:a16="http://schemas.microsoft.com/office/drawing/2014/main" id="{519BD6BA-7EB0-49BE-9D7D-107C63C93AA1}"/>
              </a:ext>
            </a:extLst>
          </p:cNvPr>
          <p:cNvPicPr>
            <a:picLocks noChangeAspect="1"/>
          </p:cNvPicPr>
          <p:nvPr/>
        </p:nvPicPr>
        <p:blipFill>
          <a:blip r:embed="rId3"/>
          <a:stretch>
            <a:fillRect/>
          </a:stretch>
        </p:blipFill>
        <p:spPr>
          <a:xfrm>
            <a:off x="-17597" y="951644"/>
            <a:ext cx="5425910" cy="1243692"/>
          </a:xfrm>
          <a:prstGeom prst="rect">
            <a:avLst/>
          </a:prstGeom>
        </p:spPr>
      </p:pic>
    </p:spTree>
    <p:extLst>
      <p:ext uri="{BB962C8B-B14F-4D97-AF65-F5344CB8AC3E}">
        <p14:creationId xmlns:p14="http://schemas.microsoft.com/office/powerpoint/2010/main" val="1271700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60AFAAC-EA6C-45A9-9E03-C9C9F0193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oup of people sitting at tables&#10;&#10;Description automatically generated with low confidence">
            <a:extLst>
              <a:ext uri="{FF2B5EF4-FFF2-40B4-BE49-F238E27FC236}">
                <a16:creationId xmlns:a16="http://schemas.microsoft.com/office/drawing/2014/main" id="{932A347A-9E4C-8512-778D-272CABAE894A}"/>
              </a:ext>
            </a:extLst>
          </p:cNvPr>
          <p:cNvPicPr>
            <a:picLocks noChangeAspect="1"/>
          </p:cNvPicPr>
          <p:nvPr/>
        </p:nvPicPr>
        <p:blipFill rotWithShape="1">
          <a:blip r:embed="rId2"/>
          <a:srcRect l="25402" r="15715" b="1"/>
          <a:stretch/>
        </p:blipFill>
        <p:spPr>
          <a:xfrm>
            <a:off x="4883022" y="10"/>
            <a:ext cx="7308978"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useBgFill="1">
        <p:nvSpPr>
          <p:cNvPr id="13" name="Freeform: Shape 12">
            <a:extLst>
              <a:ext uri="{FF2B5EF4-FFF2-40B4-BE49-F238E27FC236}">
                <a16:creationId xmlns:a16="http://schemas.microsoft.com/office/drawing/2014/main" id="{83549E37-C86B-4401-90BD-D8BF83859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3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3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8A17784E-76D8-4521-A77D-0D2EBB923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6857" cy="6858000"/>
          </a:xfrm>
          <a:custGeom>
            <a:avLst/>
            <a:gdLst>
              <a:gd name="connsiteX0" fmla="*/ 0 w 6086857"/>
              <a:gd name="connsiteY0" fmla="*/ 0 h 6858000"/>
              <a:gd name="connsiteX1" fmla="*/ 4873879 w 6086857"/>
              <a:gd name="connsiteY1" fmla="*/ 0 h 6858000"/>
              <a:gd name="connsiteX2" fmla="*/ 4936862 w 6086857"/>
              <a:gd name="connsiteY2" fmla="*/ 69271 h 6858000"/>
              <a:gd name="connsiteX3" fmla="*/ 6086857 w 6086857"/>
              <a:gd name="connsiteY3" fmla="*/ 3429000 h 6858000"/>
              <a:gd name="connsiteX4" fmla="*/ 4936862 w 6086857"/>
              <a:gd name="connsiteY4" fmla="*/ 6788730 h 6858000"/>
              <a:gd name="connsiteX5" fmla="*/ 4873879 w 6086857"/>
              <a:gd name="connsiteY5" fmla="*/ 6858000 h 6858000"/>
              <a:gd name="connsiteX6" fmla="*/ 0 w 608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6857" h="6858000">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74904" y="856488"/>
            <a:ext cx="4992624" cy="1243584"/>
          </a:xfrm>
        </p:spPr>
        <p:txBody>
          <a:bodyPr anchor="ctr">
            <a:normAutofit/>
          </a:bodyPr>
          <a:lstStyle/>
          <a:p>
            <a:r>
              <a:rPr lang="pt-BR" sz="2600" dirty="0"/>
              <a:t>Comissão Interna de Prevenção de Acidentes na Mineração - CIPAMIN </a:t>
            </a:r>
          </a:p>
        </p:txBody>
      </p:sp>
      <p:sp>
        <p:nvSpPr>
          <p:cNvPr id="17" name="Rectangle 16">
            <a:extLst>
              <a:ext uri="{FF2B5EF4-FFF2-40B4-BE49-F238E27FC236}">
                <a16:creationId xmlns:a16="http://schemas.microsoft.com/office/drawing/2014/main" id="{C0036C6B-F09C-4EAB-AE02-8D056EE74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325"/>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FC8D5885-2804-4D3C-BE31-902E4D32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769" y="2195336"/>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983179" y="2308888"/>
            <a:ext cx="6404428" cy="4451625"/>
          </a:xfrm>
        </p:spPr>
        <p:txBody>
          <a:bodyPr lIns="0" rIns="0" anchor="t">
            <a:normAutofit fontScale="92500" lnSpcReduction="20000"/>
          </a:bodyPr>
          <a:lstStyle/>
          <a:p>
            <a:pPr marL="1612900" indent="-342900"/>
            <a:r>
              <a:rPr lang="pt-BR" sz="2400" dirty="0"/>
              <a:t>Atribuições:</a:t>
            </a:r>
          </a:p>
          <a:p>
            <a:pPr marL="2070100" lvl="1" indent="-342900"/>
            <a:r>
              <a:rPr lang="pt-BR" sz="2000" dirty="0"/>
              <a:t>elaborar o Mapa de Riscos, </a:t>
            </a:r>
          </a:p>
          <a:p>
            <a:pPr marL="2070100" lvl="1" indent="-342900"/>
            <a:r>
              <a:rPr lang="pt-BR" sz="2000" dirty="0"/>
              <a:t>recomendar a implementação de ações para o controle dos riscos identificados,</a:t>
            </a:r>
          </a:p>
          <a:p>
            <a:pPr marL="2070100" lvl="1" indent="-342900"/>
            <a:r>
              <a:rPr lang="pt-BR" sz="2000" dirty="0"/>
              <a:t>analisar e discutir os acidentes do trabalho e doenças profissionais ocorridos, </a:t>
            </a:r>
          </a:p>
          <a:p>
            <a:pPr marL="1612900" indent="-342900"/>
            <a:r>
              <a:rPr lang="pt-BR" sz="2400" dirty="0"/>
              <a:t>O treinamento para membros da CIPAMIN pode ser ministrado por diferentes entidades e profissionais.</a:t>
            </a:r>
          </a:p>
          <a:p>
            <a:pPr marL="1612900" indent="-342900"/>
            <a:r>
              <a:rPr lang="pt-BR" sz="2400" dirty="0"/>
              <a:t>O mandato dos membros eleitos da CIPAMIN tem duração de um ano, permitida uma reeleição. </a:t>
            </a:r>
          </a:p>
          <a:p>
            <a:pPr marL="1612900" indent="-342900"/>
            <a:r>
              <a:rPr lang="pt-BR" sz="2400" dirty="0"/>
              <a:t>O Presidente da CIPAMIN é indicado pelo empregador, enquanto o Vice-Presidente é escolhido entre os representantes titulares dos empregados</a:t>
            </a:r>
          </a:p>
        </p:txBody>
      </p:sp>
      <p:sp>
        <p:nvSpPr>
          <p:cNvPr id="4" name="Content Placeholder 2">
            <a:extLst>
              <a:ext uri="{FF2B5EF4-FFF2-40B4-BE49-F238E27FC236}">
                <a16:creationId xmlns:a16="http://schemas.microsoft.com/office/drawing/2014/main" id="{09193911-5BB4-0D8C-8D88-B56F4B6EF972}"/>
              </a:ext>
            </a:extLst>
          </p:cNvPr>
          <p:cNvSpPr txBox="1">
            <a:spLocks/>
          </p:cNvSpPr>
          <p:nvPr/>
        </p:nvSpPr>
        <p:spPr>
          <a:xfrm>
            <a:off x="990600" y="3592293"/>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00" indent="0">
              <a:buFont typeface="Arial" panose="020B0604020202020204" pitchFamily="34" charset="0"/>
              <a:buNone/>
            </a:pPr>
            <a:endParaRPr lang="pt-BR" sz="2000" dirty="0"/>
          </a:p>
        </p:txBody>
      </p:sp>
      <p:pic>
        <p:nvPicPr>
          <p:cNvPr id="8" name="Picture 7">
            <a:extLst>
              <a:ext uri="{FF2B5EF4-FFF2-40B4-BE49-F238E27FC236}">
                <a16:creationId xmlns:a16="http://schemas.microsoft.com/office/drawing/2014/main" id="{1CEB39A8-73F0-4406-B140-7042913D2D01}"/>
              </a:ext>
            </a:extLst>
          </p:cNvPr>
          <p:cNvPicPr>
            <a:picLocks noChangeAspect="1"/>
          </p:cNvPicPr>
          <p:nvPr/>
        </p:nvPicPr>
        <p:blipFill>
          <a:blip r:embed="rId3"/>
          <a:stretch>
            <a:fillRect/>
          </a:stretch>
        </p:blipFill>
        <p:spPr>
          <a:xfrm>
            <a:off x="-17308" y="856488"/>
            <a:ext cx="5425910" cy="1243692"/>
          </a:xfrm>
          <a:prstGeom prst="rect">
            <a:avLst/>
          </a:prstGeom>
        </p:spPr>
      </p:pic>
    </p:spTree>
    <p:extLst>
      <p:ext uri="{BB962C8B-B14F-4D97-AF65-F5344CB8AC3E}">
        <p14:creationId xmlns:p14="http://schemas.microsoft.com/office/powerpoint/2010/main" val="2439854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edia/image4.png"/>
          <p:cNvPicPr>
            <a:picLocks noGrp="1" noChangeAspect="1"/>
          </p:cNvPicPr>
          <p:nvPr/>
        </p:nvPicPr>
        <p:blipFill rotWithShape="1">
          <a:blip r:embed="rId2"/>
          <a:srcRect t="3145"/>
          <a:stretch/>
        </p:blipFill>
        <p:spPr bwMode="auto">
          <a:xfrm>
            <a:off x="2422236" y="637309"/>
            <a:ext cx="7347527" cy="4764398"/>
          </a:xfrm>
          <a:prstGeom prst="rect">
            <a:avLst/>
          </a:prstGeom>
          <a:noFill/>
          <a:ln w="9525">
            <a:noFill/>
            <a:headEnd/>
            <a:tailEnd/>
          </a:ln>
        </p:spPr>
      </p:pic>
      <p:sp>
        <p:nvSpPr>
          <p:cNvPr id="3" name="TextBox 3"/>
          <p:cNvSpPr txBox="1"/>
          <p:nvPr/>
        </p:nvSpPr>
        <p:spPr>
          <a:xfrm>
            <a:off x="1981200" y="5867400"/>
            <a:ext cx="8229600" cy="508000"/>
          </a:xfrm>
          <a:prstGeom prst="rect">
            <a:avLst/>
          </a:prstGeom>
          <a:noFill/>
        </p:spPr>
        <p:txBody>
          <a:bodyPr/>
          <a:lstStyle/>
          <a:p>
            <a:pPr marL="0" indent="0">
              <a:buNone/>
            </a:pPr>
            <a:r>
              <a:rPr lang="pt-BR" dirty="0"/>
              <a:t>QUADRO ANEXO III Dimensionamento da CIPAMIN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1"/>
            <a:ext cx="12191990" cy="168864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anchor="t">
            <a:normAutofit/>
          </a:bodyPr>
          <a:lstStyle/>
          <a:p>
            <a:r>
              <a:rPr lang="pt-BR" sz="4000">
                <a:solidFill>
                  <a:schemeClr val="bg1"/>
                </a:solidFill>
              </a:rPr>
              <a:t>Responsabilidades e Direitos dos Trabalhadores</a:t>
            </a:r>
          </a:p>
        </p:txBody>
      </p:sp>
      <p:sp>
        <p:nvSpPr>
          <p:cNvPr id="20" name="Rectangle 1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2154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Content Placeholder 2">
            <a:extLst>
              <a:ext uri="{FF2B5EF4-FFF2-40B4-BE49-F238E27FC236}">
                <a16:creationId xmlns:a16="http://schemas.microsoft.com/office/drawing/2014/main" id="{31F56980-F99A-BBDB-0A0D-24963F7D667B}"/>
              </a:ext>
            </a:extLst>
          </p:cNvPr>
          <p:cNvGraphicFramePr>
            <a:graphicFrameLocks noGrp="1"/>
          </p:cNvGraphicFramePr>
          <p:nvPr>
            <p:ph idx="1"/>
            <p:extLst>
              <p:ext uri="{D42A27DB-BD31-4B8C-83A1-F6EECF244321}">
                <p14:modId xmlns:p14="http://schemas.microsoft.com/office/powerpoint/2010/main" val="3532895173"/>
              </p:ext>
            </p:extLst>
          </p:nvPr>
        </p:nvGraphicFramePr>
        <p:xfrm>
          <a:off x="1155558" y="2261336"/>
          <a:ext cx="9889789" cy="39074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 y="3752849"/>
            <a:ext cx="3771900" cy="2452687"/>
          </a:xfrm>
          <a:solidFill>
            <a:schemeClr val="tx1">
              <a:lumMod val="85000"/>
              <a:lumOff val="15000"/>
            </a:schemeClr>
          </a:solidFill>
        </p:spPr>
        <p:txBody>
          <a:bodyPr anchor="ctr">
            <a:normAutofit/>
          </a:bodyPr>
          <a:lstStyle/>
          <a:p>
            <a:pPr algn="ctr"/>
            <a:r>
              <a:rPr lang="pt-BR" sz="3300" dirty="0">
                <a:solidFill>
                  <a:schemeClr val="bg2"/>
                </a:solidFill>
              </a:rPr>
              <a:t>Organização dos Locais de Trabalho (editada em 2018)</a:t>
            </a:r>
          </a:p>
        </p:txBody>
      </p:sp>
      <p:pic>
        <p:nvPicPr>
          <p:cNvPr id="4" name="Picture 3">
            <a:extLst>
              <a:ext uri="{FF2B5EF4-FFF2-40B4-BE49-F238E27FC236}">
                <a16:creationId xmlns:a16="http://schemas.microsoft.com/office/drawing/2014/main" id="{A3C9E554-AA0A-5A16-38C2-9F8DDA669FD1}"/>
              </a:ext>
            </a:extLst>
          </p:cNvPr>
          <p:cNvPicPr>
            <a:picLocks noChangeAspect="1"/>
          </p:cNvPicPr>
          <p:nvPr/>
        </p:nvPicPr>
        <p:blipFill rotWithShape="1">
          <a:blip r:embed="rId2"/>
          <a:srcRect t="30322" b="12523"/>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p:cNvSpPr>
            <a:spLocks noGrp="1"/>
          </p:cNvSpPr>
          <p:nvPr>
            <p:ph idx="1"/>
          </p:nvPr>
        </p:nvSpPr>
        <p:spPr>
          <a:xfrm>
            <a:off x="4223982" y="3752850"/>
            <a:ext cx="7485413" cy="2869176"/>
          </a:xfrm>
        </p:spPr>
        <p:txBody>
          <a:bodyPr anchor="ctr">
            <a:normAutofit/>
          </a:bodyPr>
          <a:lstStyle/>
          <a:p>
            <a:pPr marL="0" indent="0">
              <a:buNone/>
            </a:pPr>
            <a:r>
              <a:rPr lang="pt-BR" sz="1800" dirty="0"/>
              <a:t>Os locais de trabalho devem ser projetados e equipados para garantir a segurança e saúde dos trabalhadores, seguindo princípios ergonômicos.</a:t>
            </a:r>
          </a:p>
          <a:p>
            <a:pPr marL="0" indent="0">
              <a:buNone/>
            </a:pPr>
            <a:r>
              <a:rPr lang="pt-BR" sz="1800" dirty="0"/>
              <a:t>É proibida a instalação de instalações abaixo de barragens sujeitas à inundação em caso de rompimento, essa proibição não se aplica a barragens novas até o momento de início do enchimento do reservatório. </a:t>
            </a:r>
          </a:p>
          <a:p>
            <a:pPr marL="0" indent="0">
              <a:buNone/>
            </a:pPr>
            <a:r>
              <a:rPr lang="pt-BR" sz="1800" dirty="0"/>
              <a:t>Excetuam-se as instalações sanitárias essenciais aos trabalhadores que atuam nas áreas à jusante de barragem sujeitas à inundação em caso de rompimento</a:t>
            </a:r>
          </a:p>
          <a:p>
            <a:pPr marL="0" indent="0">
              <a:buNone/>
            </a:pPr>
            <a:r>
              <a:rPr lang="pt-BR" sz="1800" dirty="0"/>
              <a:t> As áreas de mineração com atividades operacionais devem possuir entradas identificadas </a:t>
            </a:r>
          </a:p>
        </p:txBody>
      </p:sp>
      <p:sp>
        <p:nvSpPr>
          <p:cNvPr id="6" name="Content Placeholder 2">
            <a:extLst>
              <a:ext uri="{FF2B5EF4-FFF2-40B4-BE49-F238E27FC236}">
                <a16:creationId xmlns:a16="http://schemas.microsoft.com/office/drawing/2014/main" id="{5822DDA6-18CA-1059-2B73-0F9BC019B449}"/>
              </a:ext>
            </a:extLst>
          </p:cNvPr>
          <p:cNvSpPr txBox="1">
            <a:spLocks/>
          </p:cNvSpPr>
          <p:nvPr/>
        </p:nvSpPr>
        <p:spPr>
          <a:xfrm>
            <a:off x="549286" y="2318648"/>
            <a:ext cx="10742068" cy="89927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pt-BR" sz="2000" dirty="0"/>
          </a:p>
        </p:txBody>
      </p:sp>
    </p:spTree>
    <p:extLst>
      <p:ext uri="{BB962C8B-B14F-4D97-AF65-F5344CB8AC3E}">
        <p14:creationId xmlns:p14="http://schemas.microsoft.com/office/powerpoint/2010/main" val="8355075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1013" y="3752849"/>
            <a:ext cx="3290887" cy="2452687"/>
          </a:xfrm>
        </p:spPr>
        <p:txBody>
          <a:bodyPr anchor="ctr">
            <a:normAutofit/>
          </a:bodyPr>
          <a:lstStyle/>
          <a:p>
            <a:r>
              <a:rPr lang="pt-BR" sz="3300"/>
              <a:t>Organização dos Locais de Trabalho (editada em 2018)</a:t>
            </a:r>
          </a:p>
        </p:txBody>
      </p:sp>
      <p:pic>
        <p:nvPicPr>
          <p:cNvPr id="4" name="Picture 3">
            <a:extLst>
              <a:ext uri="{FF2B5EF4-FFF2-40B4-BE49-F238E27FC236}">
                <a16:creationId xmlns:a16="http://schemas.microsoft.com/office/drawing/2014/main" id="{CB49BC75-584F-C027-2D20-6891E5F6FFF9}"/>
              </a:ext>
            </a:extLst>
          </p:cNvPr>
          <p:cNvPicPr>
            <a:picLocks noChangeAspect="1"/>
          </p:cNvPicPr>
          <p:nvPr/>
        </p:nvPicPr>
        <p:blipFill rotWithShape="1">
          <a:blip r:embed="rId2"/>
          <a:srcRect t="30322" b="12523"/>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p:cNvSpPr>
            <a:spLocks noGrp="1"/>
          </p:cNvSpPr>
          <p:nvPr>
            <p:ph idx="1"/>
          </p:nvPr>
        </p:nvSpPr>
        <p:spPr>
          <a:xfrm>
            <a:off x="4223982" y="3689884"/>
            <a:ext cx="7485413" cy="3105140"/>
          </a:xfrm>
        </p:spPr>
        <p:txBody>
          <a:bodyPr anchor="ctr">
            <a:normAutofit lnSpcReduction="10000"/>
          </a:bodyPr>
          <a:lstStyle/>
          <a:p>
            <a:pPr marL="0" indent="0">
              <a:buNone/>
            </a:pPr>
            <a:r>
              <a:rPr lang="pt-BR" sz="1800" dirty="0"/>
              <a:t>Consideram-se áreas de vivência as seguintes instalações:</a:t>
            </a:r>
          </a:p>
          <a:p>
            <a:pPr>
              <a:buAutoNum type="alphaLcParenR"/>
            </a:pPr>
            <a:r>
              <a:rPr lang="pt-BR" sz="1800" dirty="0"/>
              <a:t>instalações sanitárias;</a:t>
            </a:r>
          </a:p>
          <a:p>
            <a:pPr>
              <a:buAutoNum type="alphaLcParenR"/>
            </a:pPr>
            <a:r>
              <a:rPr lang="pt-BR" sz="1800" dirty="0"/>
              <a:t>vestiário;</a:t>
            </a:r>
          </a:p>
          <a:p>
            <a:pPr>
              <a:buAutoNum type="alphaLcParenR"/>
            </a:pPr>
            <a:r>
              <a:rPr lang="pt-BR" sz="1800" dirty="0"/>
              <a:t>alojamento;</a:t>
            </a:r>
          </a:p>
          <a:p>
            <a:pPr>
              <a:buAutoNum type="alphaLcParenR"/>
            </a:pPr>
            <a:r>
              <a:rPr lang="pt-BR" sz="1800" dirty="0"/>
              <a:t>local de refeições;</a:t>
            </a:r>
          </a:p>
          <a:p>
            <a:pPr>
              <a:buAutoNum type="alphaLcParenR"/>
            </a:pPr>
            <a:r>
              <a:rPr lang="pt-BR" sz="1800" dirty="0"/>
              <a:t>cozinha;</a:t>
            </a:r>
          </a:p>
          <a:p>
            <a:pPr>
              <a:buAutoNum type="alphaLcParenR"/>
            </a:pPr>
            <a:r>
              <a:rPr lang="pt-BR" sz="1800" dirty="0"/>
              <a:t>lavanderia;</a:t>
            </a:r>
          </a:p>
          <a:p>
            <a:pPr>
              <a:buAutoNum type="alphaLcParenR"/>
            </a:pPr>
            <a:r>
              <a:rPr lang="pt-BR" sz="1800" dirty="0"/>
              <a:t>área de lazer;</a:t>
            </a:r>
          </a:p>
          <a:p>
            <a:pPr>
              <a:buAutoNum type="alphaLcParenR"/>
            </a:pPr>
            <a:r>
              <a:rPr lang="pt-BR" sz="1800" dirty="0"/>
              <a:t>ambulatório.</a:t>
            </a:r>
          </a:p>
        </p:txBody>
      </p:sp>
      <p:sp>
        <p:nvSpPr>
          <p:cNvPr id="6" name="Content Placeholder 2">
            <a:extLst>
              <a:ext uri="{FF2B5EF4-FFF2-40B4-BE49-F238E27FC236}">
                <a16:creationId xmlns:a16="http://schemas.microsoft.com/office/drawing/2014/main" id="{5822DDA6-18CA-1059-2B73-0F9BC019B449}"/>
              </a:ext>
            </a:extLst>
          </p:cNvPr>
          <p:cNvSpPr txBox="1">
            <a:spLocks/>
          </p:cNvSpPr>
          <p:nvPr/>
        </p:nvSpPr>
        <p:spPr>
          <a:xfrm>
            <a:off x="549286" y="2318648"/>
            <a:ext cx="10742068" cy="89927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pt-BR" sz="2000" dirty="0"/>
          </a:p>
        </p:txBody>
      </p:sp>
      <p:sp>
        <p:nvSpPr>
          <p:cNvPr id="7" name="Title 1">
            <a:extLst>
              <a:ext uri="{FF2B5EF4-FFF2-40B4-BE49-F238E27FC236}">
                <a16:creationId xmlns:a16="http://schemas.microsoft.com/office/drawing/2014/main" id="{2896C9DC-CC1C-DCD6-6C60-6AE235972C77}"/>
              </a:ext>
            </a:extLst>
          </p:cNvPr>
          <p:cNvSpPr txBox="1">
            <a:spLocks/>
          </p:cNvSpPr>
          <p:nvPr/>
        </p:nvSpPr>
        <p:spPr>
          <a:xfrm>
            <a:off x="1" y="3752849"/>
            <a:ext cx="3771900" cy="2452687"/>
          </a:xfrm>
          <a:prstGeom prst="rect">
            <a:avLst/>
          </a:prstGeom>
          <a:solidFill>
            <a:schemeClr val="tx1">
              <a:lumMod val="85000"/>
              <a:lumOff val="1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300">
                <a:solidFill>
                  <a:schemeClr val="bg2"/>
                </a:solidFill>
              </a:rPr>
              <a:t>Organização dos Locais de Trabalho (editada em 2018)</a:t>
            </a:r>
            <a:endParaRPr lang="pt-BR" sz="3300" dirty="0">
              <a:solidFill>
                <a:schemeClr val="bg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477104"/>
            <a:ext cx="9888496" cy="900131"/>
          </a:xfrm>
        </p:spPr>
        <p:txBody>
          <a:bodyPr anchor="t">
            <a:normAutofit fontScale="90000"/>
          </a:bodyPr>
          <a:lstStyle/>
          <a:p>
            <a:r>
              <a:rPr lang="pt-BR" sz="4000" dirty="0">
                <a:solidFill>
                  <a:schemeClr val="bg1"/>
                </a:solidFill>
              </a:rPr>
              <a:t>Serão designadas equipes com, no mínimo, dois trabalhadores:</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O método de lavra a céu aberto representa a mineração em depósitos com menor profundidade, próximos à superfície.">
            <a:extLst>
              <a:ext uri="{FF2B5EF4-FFF2-40B4-BE49-F238E27FC236}">
                <a16:creationId xmlns:a16="http://schemas.microsoft.com/office/drawing/2014/main" id="{A9C8633F-71CB-A9DC-5D2E-630AF9597A7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326" r="7255" b="-3"/>
          <a:stretch/>
        </p:blipFill>
        <p:spPr bwMode="auto">
          <a:xfrm>
            <a:off x="1854468" y="2310119"/>
            <a:ext cx="2840273" cy="24809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O método de lavra subterrânea consiste na retirada de minérios em depósitos de maior profundidade.">
            <a:extLst>
              <a:ext uri="{FF2B5EF4-FFF2-40B4-BE49-F238E27FC236}">
                <a16:creationId xmlns:a16="http://schemas.microsoft.com/office/drawing/2014/main" id="{6757A7CB-220F-BAD9-CCA8-F354E9F909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949" t="-2" r="12389" b="-2"/>
          <a:stretch/>
        </p:blipFill>
        <p:spPr bwMode="auto">
          <a:xfrm>
            <a:off x="6766091" y="2224800"/>
            <a:ext cx="3136485" cy="26282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9641097-F881-D0E3-2B22-BAC79A634B9E}"/>
              </a:ext>
            </a:extLst>
          </p:cNvPr>
          <p:cNvSpPr txBox="1"/>
          <p:nvPr/>
        </p:nvSpPr>
        <p:spPr>
          <a:xfrm>
            <a:off x="1156851" y="4857560"/>
            <a:ext cx="4821381" cy="2092881"/>
          </a:xfrm>
          <a:prstGeom prst="rect">
            <a:avLst/>
          </a:prstGeom>
          <a:noFill/>
        </p:spPr>
        <p:txBody>
          <a:bodyPr wrap="square" rtlCol="0">
            <a:spAutoFit/>
          </a:bodyPr>
          <a:lstStyle/>
          <a:p>
            <a:pPr marL="285750" indent="-285750">
              <a:buFont typeface="Arial" panose="020B0604020202020204" pitchFamily="34" charset="0"/>
              <a:buChar char="•"/>
            </a:pPr>
            <a:r>
              <a:rPr lang="pt-BR" sz="1600" dirty="0"/>
              <a:t>abatimento manual de choco e blocos instáveis;</a:t>
            </a:r>
          </a:p>
          <a:p>
            <a:pPr marL="285750" indent="-285750">
              <a:buFont typeface="Arial" panose="020B0604020202020204" pitchFamily="34" charset="0"/>
              <a:buChar char="•"/>
            </a:pPr>
            <a:r>
              <a:rPr lang="pt-BR" sz="1600" dirty="0"/>
              <a:t>contenção de maciço desarticulado;</a:t>
            </a:r>
          </a:p>
          <a:p>
            <a:pPr marL="285750" indent="-285750">
              <a:buFont typeface="Arial" panose="020B0604020202020204" pitchFamily="34" charset="0"/>
              <a:buChar char="•"/>
            </a:pPr>
            <a:r>
              <a:rPr lang="pt-BR" sz="1600" dirty="0"/>
              <a:t>perfuração manual;</a:t>
            </a:r>
          </a:p>
          <a:p>
            <a:pPr marL="285750" indent="-285750">
              <a:buFont typeface="Arial" panose="020B0604020202020204" pitchFamily="34" charset="0"/>
              <a:buChar char="•"/>
            </a:pPr>
            <a:r>
              <a:rPr lang="pt-BR" sz="1600" dirty="0"/>
              <a:t> retomada de atividades em fundo-de-saco com extensão acima de dez metros e</a:t>
            </a:r>
          </a:p>
          <a:p>
            <a:pPr marL="285750" indent="-285750">
              <a:buFont typeface="Arial" panose="020B0604020202020204" pitchFamily="34" charset="0"/>
              <a:buChar char="•"/>
            </a:pPr>
            <a:r>
              <a:rPr lang="pt-BR" sz="1600" dirty="0"/>
              <a:t>carregamento de explosivos, detonação e retirada de fogos falhados.</a:t>
            </a:r>
          </a:p>
          <a:p>
            <a:endParaRPr lang="pt-BR" dirty="0"/>
          </a:p>
        </p:txBody>
      </p:sp>
      <p:sp>
        <p:nvSpPr>
          <p:cNvPr id="7" name="TextBox 6">
            <a:extLst>
              <a:ext uri="{FF2B5EF4-FFF2-40B4-BE49-F238E27FC236}">
                <a16:creationId xmlns:a16="http://schemas.microsoft.com/office/drawing/2014/main" id="{E8F1B6CF-AF77-C00C-DBB5-06AEC9187328}"/>
              </a:ext>
            </a:extLst>
          </p:cNvPr>
          <p:cNvSpPr txBox="1"/>
          <p:nvPr/>
        </p:nvSpPr>
        <p:spPr>
          <a:xfrm>
            <a:off x="7688988" y="1936180"/>
            <a:ext cx="1199816" cy="369332"/>
          </a:xfrm>
          <a:prstGeom prst="rect">
            <a:avLst/>
          </a:prstGeom>
          <a:noFill/>
        </p:spPr>
        <p:txBody>
          <a:bodyPr wrap="none" rtlCol="0">
            <a:spAutoFit/>
          </a:bodyPr>
          <a:lstStyle/>
          <a:p>
            <a:r>
              <a:rPr lang="pt-BR" sz="1800" dirty="0"/>
              <a:t>no subsolo</a:t>
            </a:r>
            <a:endParaRPr lang="pt-BR" dirty="0"/>
          </a:p>
        </p:txBody>
      </p:sp>
      <p:sp>
        <p:nvSpPr>
          <p:cNvPr id="9" name="TextBox 8">
            <a:extLst>
              <a:ext uri="{FF2B5EF4-FFF2-40B4-BE49-F238E27FC236}">
                <a16:creationId xmlns:a16="http://schemas.microsoft.com/office/drawing/2014/main" id="{44F33BF9-402C-54D7-0C15-F77844EEE9AF}"/>
              </a:ext>
            </a:extLst>
          </p:cNvPr>
          <p:cNvSpPr txBox="1"/>
          <p:nvPr/>
        </p:nvSpPr>
        <p:spPr>
          <a:xfrm>
            <a:off x="6838788" y="4893181"/>
            <a:ext cx="2768936" cy="1477328"/>
          </a:xfrm>
          <a:prstGeom prst="rect">
            <a:avLst/>
          </a:prstGeom>
          <a:noFill/>
        </p:spPr>
        <p:txBody>
          <a:bodyPr wrap="square" rtlCol="0">
            <a:spAutoFit/>
          </a:bodyPr>
          <a:lstStyle/>
          <a:p>
            <a:pPr marL="285750" indent="-285750">
              <a:buFont typeface="Arial" panose="020B0604020202020204" pitchFamily="34" charset="0"/>
              <a:buChar char="•"/>
            </a:pPr>
            <a:r>
              <a:rPr lang="pt-BR" dirty="0"/>
              <a:t>c</a:t>
            </a:r>
            <a:r>
              <a:rPr lang="pt-BR" sz="1800" dirty="0"/>
              <a:t>arregamento de explosivos, </a:t>
            </a:r>
          </a:p>
          <a:p>
            <a:pPr marL="285750" indent="-285750">
              <a:buFont typeface="Arial" panose="020B0604020202020204" pitchFamily="34" charset="0"/>
              <a:buChar char="•"/>
            </a:pPr>
            <a:r>
              <a:rPr lang="pt-BR" sz="1800" dirty="0"/>
              <a:t>detonação e retirada de fogos falhados.</a:t>
            </a:r>
          </a:p>
          <a:p>
            <a:endParaRPr lang="pt-BR" dirty="0"/>
          </a:p>
        </p:txBody>
      </p:sp>
      <p:sp>
        <p:nvSpPr>
          <p:cNvPr id="11" name="TextBox 10">
            <a:extLst>
              <a:ext uri="{FF2B5EF4-FFF2-40B4-BE49-F238E27FC236}">
                <a16:creationId xmlns:a16="http://schemas.microsoft.com/office/drawing/2014/main" id="{2DC5063E-8EAB-838D-20B1-B4850047CA81}"/>
              </a:ext>
            </a:extLst>
          </p:cNvPr>
          <p:cNvSpPr txBox="1"/>
          <p:nvPr/>
        </p:nvSpPr>
        <p:spPr>
          <a:xfrm>
            <a:off x="2474597" y="1940784"/>
            <a:ext cx="1383071" cy="369332"/>
          </a:xfrm>
          <a:prstGeom prst="rect">
            <a:avLst/>
          </a:prstGeom>
          <a:noFill/>
        </p:spPr>
        <p:txBody>
          <a:bodyPr wrap="none" rtlCol="0">
            <a:spAutoFit/>
          </a:bodyPr>
          <a:lstStyle/>
          <a:p>
            <a:r>
              <a:rPr lang="pt-BR" sz="1800" dirty="0"/>
              <a:t>A céu aberto</a:t>
            </a:r>
            <a:endParaRPr lang="pt-BR" dirty="0"/>
          </a:p>
        </p:txBody>
      </p:sp>
    </p:spTree>
    <p:extLst>
      <p:ext uri="{BB962C8B-B14F-4D97-AF65-F5344CB8AC3E}">
        <p14:creationId xmlns:p14="http://schemas.microsoft.com/office/powerpoint/2010/main" val="20298813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03E235-7B6F-E5D7-7995-213AEDD93EBA}"/>
              </a:ext>
            </a:extLst>
          </p:cNvPr>
          <p:cNvSpPr>
            <a:spLocks noGrp="1"/>
          </p:cNvSpPr>
          <p:nvPr>
            <p:ph type="title"/>
          </p:nvPr>
        </p:nvSpPr>
        <p:spPr>
          <a:xfrm>
            <a:off x="-2" y="1"/>
            <a:ext cx="12192001" cy="1844906"/>
          </a:xfrm>
          <a:solidFill>
            <a:schemeClr val="tx1">
              <a:lumMod val="85000"/>
              <a:lumOff val="15000"/>
            </a:schemeClr>
          </a:solidFill>
        </p:spPr>
        <p:txBody>
          <a:bodyPr>
            <a:normAutofit/>
          </a:bodyPr>
          <a:lstStyle/>
          <a:p>
            <a:r>
              <a:rPr lang="pt-BR" sz="3600" dirty="0">
                <a:solidFill>
                  <a:schemeClr val="bg2"/>
                </a:solidFill>
              </a:rPr>
              <a:t>    Plano de Transito</a:t>
            </a:r>
          </a:p>
        </p:txBody>
      </p:sp>
      <p:sp>
        <p:nvSpPr>
          <p:cNvPr id="3" name="Content Placeholder 2">
            <a:extLst>
              <a:ext uri="{FF2B5EF4-FFF2-40B4-BE49-F238E27FC236}">
                <a16:creationId xmlns:a16="http://schemas.microsoft.com/office/drawing/2014/main" id="{1AE519D3-6A35-520C-8C73-EDE76A242E20}"/>
              </a:ext>
            </a:extLst>
          </p:cNvPr>
          <p:cNvSpPr>
            <a:spLocks noGrp="1"/>
          </p:cNvSpPr>
          <p:nvPr>
            <p:ph idx="1"/>
          </p:nvPr>
        </p:nvSpPr>
        <p:spPr>
          <a:xfrm>
            <a:off x="542900" y="1844906"/>
            <a:ext cx="6026711" cy="4210139"/>
          </a:xfrm>
        </p:spPr>
        <p:txBody>
          <a:bodyPr anchor="ctr">
            <a:normAutofit fontScale="92500"/>
          </a:bodyPr>
          <a:lstStyle/>
          <a:p>
            <a:r>
              <a:rPr lang="pt-BR" dirty="0">
                <a:solidFill>
                  <a:schemeClr val="tx1">
                    <a:lumMod val="95000"/>
                    <a:lumOff val="5000"/>
                  </a:schemeClr>
                </a:solidFill>
              </a:rPr>
              <a:t>Regras de preferência para:</a:t>
            </a:r>
          </a:p>
          <a:p>
            <a:pPr lvl="1"/>
            <a:r>
              <a:rPr lang="pt-BR" sz="2800" dirty="0">
                <a:solidFill>
                  <a:schemeClr val="tx1">
                    <a:lumMod val="95000"/>
                    <a:lumOff val="5000"/>
                  </a:schemeClr>
                </a:solidFill>
              </a:rPr>
              <a:t>Movimentação de veículos </a:t>
            </a:r>
          </a:p>
          <a:p>
            <a:pPr lvl="1"/>
            <a:r>
              <a:rPr lang="pt-BR" sz="2800" dirty="0">
                <a:solidFill>
                  <a:schemeClr val="tx1">
                    <a:lumMod val="95000"/>
                    <a:lumOff val="5000"/>
                  </a:schemeClr>
                </a:solidFill>
              </a:rPr>
              <a:t>Distancia mínima entre as máquinas</a:t>
            </a:r>
          </a:p>
          <a:p>
            <a:pPr lvl="1"/>
            <a:r>
              <a:rPr lang="pt-BR" sz="2800" dirty="0">
                <a:solidFill>
                  <a:schemeClr val="tx1">
                    <a:lumMod val="95000"/>
                    <a:lumOff val="5000"/>
                  </a:schemeClr>
                </a:solidFill>
              </a:rPr>
              <a:t>Sinalização de velocidades permitidas e capacidade máxima</a:t>
            </a:r>
          </a:p>
          <a:p>
            <a:r>
              <a:rPr lang="pt-BR" dirty="0">
                <a:solidFill>
                  <a:schemeClr val="tx1">
                    <a:lumMod val="95000"/>
                    <a:lumOff val="5000"/>
                  </a:schemeClr>
                </a:solidFill>
              </a:rPr>
              <a:t>Transportes devem estar em bom estado de conservação e possuir dispositivos de bloqueio</a:t>
            </a:r>
          </a:p>
          <a:p>
            <a:r>
              <a:rPr lang="pt-BR" dirty="0">
                <a:solidFill>
                  <a:schemeClr val="tx1">
                    <a:lumMod val="95000"/>
                    <a:lumOff val="5000"/>
                  </a:schemeClr>
                </a:solidFill>
              </a:rPr>
              <a:t>Operação de locomotivas somente por pessoal autorizado</a:t>
            </a: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Excavator">
            <a:extLst>
              <a:ext uri="{FF2B5EF4-FFF2-40B4-BE49-F238E27FC236}">
                <a16:creationId xmlns:a16="http://schemas.microsoft.com/office/drawing/2014/main" id="{36FE8D7C-149F-8C6F-17C6-8F28DB1C04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34027304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02" name="Rectangle 4191">
            <a:extLst>
              <a:ext uri="{FF2B5EF4-FFF2-40B4-BE49-F238E27FC236}">
                <a16:creationId xmlns:a16="http://schemas.microsoft.com/office/drawing/2014/main" id="{59653884-08CE-4579-8A80-F00D55BF07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Mina de carvão, vista aérea. estrada para a movimentação de caminhões de  mineração. | Foto Premium">
            <a:extLst>
              <a:ext uri="{FF2B5EF4-FFF2-40B4-BE49-F238E27FC236}">
                <a16:creationId xmlns:a16="http://schemas.microsoft.com/office/drawing/2014/main" id="{CAD304A9-3161-D18A-7B82-B7B82173C9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211" r="32695" b="1"/>
          <a:stretch/>
        </p:blipFill>
        <p:spPr bwMode="auto">
          <a:xfrm>
            <a:off x="20" y="-1"/>
            <a:ext cx="3936404" cy="6309360"/>
          </a:xfrm>
          <a:prstGeom prst="rect">
            <a:avLst/>
          </a:prstGeom>
          <a:noFill/>
          <a:extLst>
            <a:ext uri="{909E8E84-426E-40DD-AFC4-6F175D3DCCD1}">
              <a14:hiddenFill xmlns:a14="http://schemas.microsoft.com/office/drawing/2010/main">
                <a:solidFill>
                  <a:srgbClr val="FFFFFF"/>
                </a:solidFill>
              </a14:hiddenFill>
            </a:ext>
          </a:extLst>
        </p:spPr>
      </p:pic>
      <p:sp useBgFill="1">
        <p:nvSpPr>
          <p:cNvPr id="4203" name="Rectangle 4193">
            <a:extLst>
              <a:ext uri="{FF2B5EF4-FFF2-40B4-BE49-F238E27FC236}">
                <a16:creationId xmlns:a16="http://schemas.microsoft.com/office/drawing/2014/main" id="{720D4FAC-7B9A-4A4F-8E53-071522870B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3078" y="201352"/>
            <a:ext cx="7568588" cy="2093976"/>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4521271" y="443668"/>
            <a:ext cx="2871216" cy="1609344"/>
          </a:xfrm>
          <a:solidFill>
            <a:schemeClr val="tx1">
              <a:lumMod val="85000"/>
              <a:lumOff val="15000"/>
            </a:schemeClr>
          </a:solidFill>
          <a:ln>
            <a:noFill/>
          </a:ln>
        </p:spPr>
        <p:txBody>
          <a:bodyPr>
            <a:normAutofit/>
          </a:bodyPr>
          <a:lstStyle/>
          <a:p>
            <a:r>
              <a:rPr lang="pt-BR" sz="2400" dirty="0">
                <a:solidFill>
                  <a:schemeClr val="bg1"/>
                </a:solidFill>
              </a:rPr>
              <a:t>Transito em minas a céu aberto:</a:t>
            </a:r>
          </a:p>
        </p:txBody>
      </p:sp>
      <p:sp>
        <p:nvSpPr>
          <p:cNvPr id="4204" name="Rectangle 4195">
            <a:extLst>
              <a:ext uri="{FF2B5EF4-FFF2-40B4-BE49-F238E27FC236}">
                <a16:creationId xmlns:a16="http://schemas.microsoft.com/office/drawing/2014/main" id="{EDD2A13B-608C-4BE1-AC1F-62B2DAF76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5702" y="897487"/>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05" name="Rectangle 4197">
            <a:extLst>
              <a:ext uri="{FF2B5EF4-FFF2-40B4-BE49-F238E27FC236}">
                <a16:creationId xmlns:a16="http://schemas.microsoft.com/office/drawing/2014/main" id="{977038ED-F717-467A-8D75-D8441BB926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854550" y="1239196"/>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7791391" y="443668"/>
            <a:ext cx="3712464" cy="1609344"/>
          </a:xfrm>
        </p:spPr>
        <p:txBody>
          <a:bodyPr anchor="ctr">
            <a:normAutofit fontScale="92500" lnSpcReduction="20000"/>
          </a:bodyPr>
          <a:lstStyle/>
          <a:p>
            <a:r>
              <a:rPr lang="pt-BR" sz="1400" dirty="0"/>
              <a:t>Estradas devidamente sinalizadas e de largura no mínimo 2 vezes maior que o maior veículo utilizado</a:t>
            </a:r>
          </a:p>
          <a:p>
            <a:r>
              <a:rPr lang="pt-BR" sz="1400" dirty="0"/>
              <a:t>Veículo de pequeno porte devem possuir sinalização (antena ou bandeira) que os torne visíveis para os veículos maiores, além de sempre manter seus faróis acessos.</a:t>
            </a:r>
          </a:p>
          <a:p>
            <a:r>
              <a:rPr lang="pt-BR" sz="1400" dirty="0"/>
              <a:t>Vias devem ser umidificadas para evitar o acúmulo de poeira</a:t>
            </a:r>
          </a:p>
        </p:txBody>
      </p:sp>
      <p:pic>
        <p:nvPicPr>
          <p:cNvPr id="1026" name="Picture 2" descr="Mineração exige documentação para veículos">
            <a:extLst>
              <a:ext uri="{FF2B5EF4-FFF2-40B4-BE49-F238E27FC236}">
                <a16:creationId xmlns:a16="http://schemas.microsoft.com/office/drawing/2014/main" id="{626C3C08-4326-25CF-7F98-3B3A0B9E29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763" r="1" b="1"/>
          <a:stretch/>
        </p:blipFill>
        <p:spPr bwMode="auto">
          <a:xfrm>
            <a:off x="4155702" y="2573434"/>
            <a:ext cx="3922776" cy="37359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Caterpillar 797B Fora de Estrada - o maior caminhão do mundo!">
            <a:extLst>
              <a:ext uri="{FF2B5EF4-FFF2-40B4-BE49-F238E27FC236}">
                <a16:creationId xmlns:a16="http://schemas.microsoft.com/office/drawing/2014/main" id="{17FF9D2A-13F8-292F-151E-11C82E18AE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204" r="10756" b="-4"/>
          <a:stretch/>
        </p:blipFill>
        <p:spPr bwMode="auto">
          <a:xfrm>
            <a:off x="8290932" y="2560123"/>
            <a:ext cx="3901068" cy="37492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74170"/>
            <a:ext cx="12192000" cy="1539900"/>
          </a:xfrm>
          <a:solidFill>
            <a:schemeClr val="tx1">
              <a:lumMod val="85000"/>
              <a:lumOff val="15000"/>
            </a:schemeClr>
          </a:solidFill>
        </p:spPr>
        <p:txBody>
          <a:bodyPr/>
          <a:lstStyle/>
          <a:p>
            <a:br>
              <a:rPr lang="en-US" dirty="0">
                <a:solidFill>
                  <a:schemeClr val="bg1"/>
                </a:solidFill>
              </a:rPr>
            </a:br>
            <a:r>
              <a:rPr lang="en-US" dirty="0">
                <a:solidFill>
                  <a:schemeClr val="bg1"/>
                </a:solidFill>
              </a:rPr>
              <a:t>	</a:t>
            </a:r>
            <a:r>
              <a:rPr lang="en-US" dirty="0" err="1">
                <a:solidFill>
                  <a:schemeClr val="bg1"/>
                </a:solidFill>
              </a:rPr>
              <a:t>Veículos</a:t>
            </a:r>
            <a:r>
              <a:rPr lang="en-US" dirty="0">
                <a:solidFill>
                  <a:schemeClr val="bg1"/>
                </a:solidFill>
              </a:rPr>
              <a:t> e </a:t>
            </a:r>
            <a:r>
              <a:rPr lang="en-US" dirty="0" err="1">
                <a:solidFill>
                  <a:schemeClr val="bg1"/>
                </a:solidFill>
              </a:rPr>
              <a:t>equipamentos</a:t>
            </a:r>
            <a:r>
              <a:rPr lang="en-US" dirty="0">
                <a:solidFill>
                  <a:schemeClr val="bg1"/>
                </a:solidFill>
              </a:rPr>
              <a:t>:</a:t>
            </a:r>
          </a:p>
        </p:txBody>
      </p:sp>
      <p:sp>
        <p:nvSpPr>
          <p:cNvPr id="4" name="TextBox 3">
            <a:extLst>
              <a:ext uri="{FF2B5EF4-FFF2-40B4-BE49-F238E27FC236}">
                <a16:creationId xmlns:a16="http://schemas.microsoft.com/office/drawing/2014/main" id="{96C39BAF-D50A-32BC-7BD6-838E83E2C6EF}"/>
              </a:ext>
            </a:extLst>
          </p:cNvPr>
          <p:cNvSpPr txBox="1"/>
          <p:nvPr/>
        </p:nvSpPr>
        <p:spPr>
          <a:xfrm>
            <a:off x="223691" y="2581065"/>
            <a:ext cx="5639140" cy="415736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800" dirty="0">
              <a:solidFill>
                <a:schemeClr val="bg1"/>
              </a:solidFill>
            </a:endParaRPr>
          </a:p>
        </p:txBody>
      </p:sp>
      <p:pic>
        <p:nvPicPr>
          <p:cNvPr id="7" name="Picture 2" descr="Transportador contínuo de correia - Odebraz">
            <a:extLst>
              <a:ext uri="{FF2B5EF4-FFF2-40B4-BE49-F238E27FC236}">
                <a16:creationId xmlns:a16="http://schemas.microsoft.com/office/drawing/2014/main" id="{7272BA81-F939-F3C7-FB75-A82A41B09F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242"/>
          <a:stretch/>
        </p:blipFill>
        <p:spPr bwMode="auto">
          <a:xfrm>
            <a:off x="7276962" y="1728475"/>
            <a:ext cx="3137026" cy="27727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A gate with a sign on it&#10;&#10;Description automatically generated with low confidence">
            <a:extLst>
              <a:ext uri="{FF2B5EF4-FFF2-40B4-BE49-F238E27FC236}">
                <a16:creationId xmlns:a16="http://schemas.microsoft.com/office/drawing/2014/main" id="{9B83490E-FF31-C019-8854-A3A80D1355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38" r="-424" b="9509"/>
          <a:stretch/>
        </p:blipFill>
        <p:spPr bwMode="auto">
          <a:xfrm>
            <a:off x="1053184" y="1728475"/>
            <a:ext cx="3416587" cy="277272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FDF65CB-3AE7-13A5-D2F5-BCFE82A048BC}"/>
              </a:ext>
            </a:extLst>
          </p:cNvPr>
          <p:cNvSpPr txBox="1"/>
          <p:nvPr/>
        </p:nvSpPr>
        <p:spPr>
          <a:xfrm>
            <a:off x="915556" y="4654448"/>
            <a:ext cx="3691844" cy="1477328"/>
          </a:xfrm>
          <a:prstGeom prst="rect">
            <a:avLst/>
          </a:prstGeom>
          <a:noFill/>
        </p:spPr>
        <p:txBody>
          <a:bodyPr wrap="none" rtlCol="0">
            <a:spAutoFit/>
          </a:bodyPr>
          <a:lstStyle/>
          <a:p>
            <a:r>
              <a:rPr lang="pt-BR" b="1" dirty="0"/>
              <a:t>Transporte Vertical:</a:t>
            </a:r>
          </a:p>
          <a:p>
            <a:pPr marL="285750" indent="-285750">
              <a:buFont typeface="Arial" panose="020B0604020202020204" pitchFamily="34" charset="0"/>
              <a:buChar char="•"/>
            </a:pPr>
            <a:r>
              <a:rPr lang="pt-BR" dirty="0"/>
              <a:t>Altura mínima de 2m</a:t>
            </a:r>
          </a:p>
          <a:p>
            <a:pPr marL="285750" indent="-285750">
              <a:buFont typeface="Arial" panose="020B0604020202020204" pitchFamily="34" charset="0"/>
              <a:buChar char="•"/>
            </a:pPr>
            <a:r>
              <a:rPr lang="pt-BR" dirty="0"/>
              <a:t>Portas e proteção lateral</a:t>
            </a:r>
          </a:p>
          <a:p>
            <a:pPr marL="285750" indent="-285750">
              <a:buFont typeface="Arial" panose="020B0604020202020204" pitchFamily="34" charset="0"/>
              <a:buChar char="•"/>
            </a:pPr>
            <a:r>
              <a:rPr lang="pt-BR" dirty="0"/>
              <a:t>Iluminação</a:t>
            </a:r>
          </a:p>
          <a:p>
            <a:pPr marL="285750" indent="-285750">
              <a:buFont typeface="Arial" panose="020B0604020202020204" pitchFamily="34" charset="0"/>
              <a:buChar char="•"/>
            </a:pPr>
            <a:r>
              <a:rPr lang="pt-BR" dirty="0"/>
              <a:t>Sinalização de capacidade máxima</a:t>
            </a:r>
          </a:p>
        </p:txBody>
      </p:sp>
      <p:sp>
        <p:nvSpPr>
          <p:cNvPr id="10" name="TextBox 9">
            <a:extLst>
              <a:ext uri="{FF2B5EF4-FFF2-40B4-BE49-F238E27FC236}">
                <a16:creationId xmlns:a16="http://schemas.microsoft.com/office/drawing/2014/main" id="{96B0E78D-2E33-C266-8ABC-4080635CD95E}"/>
              </a:ext>
            </a:extLst>
          </p:cNvPr>
          <p:cNvSpPr txBox="1"/>
          <p:nvPr/>
        </p:nvSpPr>
        <p:spPr>
          <a:xfrm>
            <a:off x="5862831" y="4639672"/>
            <a:ext cx="6600570" cy="2062103"/>
          </a:xfrm>
          <a:prstGeom prst="rect">
            <a:avLst/>
          </a:prstGeom>
          <a:noFill/>
        </p:spPr>
        <p:txBody>
          <a:bodyPr wrap="square" rtlCol="0">
            <a:spAutoFit/>
          </a:bodyPr>
          <a:lstStyle/>
          <a:p>
            <a:r>
              <a:rPr lang="pt-BR" sz="1600" b="1" dirty="0"/>
              <a:t>Transportes contínuos de Correia:</a:t>
            </a:r>
          </a:p>
          <a:p>
            <a:pPr marL="285750" indent="-285750">
              <a:buFont typeface="Arial" panose="020B0604020202020204" pitchFamily="34" charset="0"/>
              <a:buChar char="•"/>
            </a:pPr>
            <a:r>
              <a:rPr lang="pt-BR" sz="1600" dirty="0"/>
              <a:t>Medidas de controle para mitigação de riscos</a:t>
            </a:r>
          </a:p>
          <a:p>
            <a:pPr marL="285750" indent="-285750">
              <a:buFont typeface="Arial" panose="020B0604020202020204" pitchFamily="34" charset="0"/>
              <a:buChar char="•"/>
            </a:pPr>
            <a:r>
              <a:rPr lang="pt-BR" sz="1600" dirty="0"/>
              <a:t>Tensão adequada</a:t>
            </a:r>
          </a:p>
          <a:p>
            <a:pPr marL="285750" indent="-285750">
              <a:buFont typeface="Arial" panose="020B0604020202020204" pitchFamily="34" charset="0"/>
              <a:buChar char="•"/>
            </a:pPr>
            <a:r>
              <a:rPr lang="pt-BR" sz="1600" dirty="0"/>
              <a:t>Dispositivo de desligamento em todos os trechos</a:t>
            </a:r>
          </a:p>
          <a:p>
            <a:pPr marL="285750" indent="-285750">
              <a:buFont typeface="Arial" panose="020B0604020202020204" pitchFamily="34" charset="0"/>
              <a:buChar char="•"/>
            </a:pPr>
            <a:r>
              <a:rPr lang="pt-BR" sz="1600" dirty="0"/>
              <a:t>Desligamento automático caso sejam atingidos os limites de segurança</a:t>
            </a:r>
          </a:p>
          <a:p>
            <a:pPr marL="285750" indent="-285750">
              <a:buFont typeface="Arial" panose="020B0604020202020204" pitchFamily="34" charset="0"/>
              <a:buChar char="•"/>
            </a:pPr>
            <a:r>
              <a:rPr lang="pt-BR" sz="1600" dirty="0"/>
              <a:t>Transito de pessoas acima apenas por passarela com corrimão</a:t>
            </a:r>
          </a:p>
          <a:p>
            <a:pPr marL="285750" indent="-285750">
              <a:buFont typeface="Arial" panose="020B0604020202020204" pitchFamily="34" charset="0"/>
              <a:buChar char="•"/>
            </a:pPr>
            <a:r>
              <a:rPr lang="pt-BR" sz="1600" dirty="0"/>
              <a:t>Abaixo apenas com proteção contra queda de materiais</a:t>
            </a:r>
          </a:p>
          <a:p>
            <a:pPr marL="285750" indent="-285750">
              <a:buFont typeface="Arial" panose="020B0604020202020204" pitchFamily="34" charset="0"/>
              <a:buChar char="•"/>
            </a:pPr>
            <a:r>
              <a:rPr lang="pt-BR" sz="1600" dirty="0"/>
              <a:t>Limpeza ou manutenção apenas com o equipamento desligado</a:t>
            </a:r>
          </a:p>
        </p:txBody>
      </p:sp>
      <p:cxnSp>
        <p:nvCxnSpPr>
          <p:cNvPr id="14" name="Straight Connector 13">
            <a:extLst>
              <a:ext uri="{FF2B5EF4-FFF2-40B4-BE49-F238E27FC236}">
                <a16:creationId xmlns:a16="http://schemas.microsoft.com/office/drawing/2014/main" id="{A1C2782F-30B4-D7CD-663F-8099AED050A6}"/>
              </a:ext>
            </a:extLst>
          </p:cNvPr>
          <p:cNvCxnSpPr/>
          <p:nvPr/>
        </p:nvCxnSpPr>
        <p:spPr>
          <a:xfrm>
            <a:off x="5572545" y="1365730"/>
            <a:ext cx="0" cy="549227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84543B-9A19-4026-388C-E6AB5F677F16}"/>
              </a:ext>
            </a:extLst>
          </p:cNvPr>
          <p:cNvSpPr>
            <a:spLocks noGrp="1"/>
          </p:cNvSpPr>
          <p:nvPr>
            <p:ph type="title"/>
          </p:nvPr>
        </p:nvSpPr>
        <p:spPr>
          <a:xfrm>
            <a:off x="1156851" y="637762"/>
            <a:ext cx="9888496" cy="900131"/>
          </a:xfrm>
        </p:spPr>
        <p:txBody>
          <a:bodyPr anchor="t">
            <a:normAutofit/>
          </a:bodyPr>
          <a:lstStyle/>
          <a:p>
            <a:r>
              <a:rPr lang="pt-BR" sz="4000" dirty="0">
                <a:solidFill>
                  <a:schemeClr val="bg1"/>
                </a:solidFill>
              </a:rPr>
              <a:t>História</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36DC4C70-D46F-9B92-0302-C333AFA49ABE}"/>
              </a:ext>
            </a:extLst>
          </p:cNvPr>
          <p:cNvCxnSpPr>
            <a:cxnSpLocks/>
          </p:cNvCxnSpPr>
          <p:nvPr/>
        </p:nvCxnSpPr>
        <p:spPr>
          <a:xfrm flipV="1">
            <a:off x="551543" y="4037927"/>
            <a:ext cx="10929257" cy="31283"/>
          </a:xfrm>
          <a:prstGeom prst="straightConnector1">
            <a:avLst/>
          </a:prstGeom>
          <a:ln w="69850">
            <a:solidFill>
              <a:srgbClr val="262626"/>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8D575A0-B5BD-7472-1DA3-B31265B513B5}"/>
              </a:ext>
            </a:extLst>
          </p:cNvPr>
          <p:cNvSpPr txBox="1"/>
          <p:nvPr/>
        </p:nvSpPr>
        <p:spPr>
          <a:xfrm>
            <a:off x="1814285" y="3482090"/>
            <a:ext cx="652743" cy="369332"/>
          </a:xfrm>
          <a:prstGeom prst="rect">
            <a:avLst/>
          </a:prstGeom>
          <a:noFill/>
          <a:effectLst/>
        </p:spPr>
        <p:txBody>
          <a:bodyPr wrap="square" rtlCol="0">
            <a:spAutoFit/>
          </a:bodyPr>
          <a:lstStyle/>
          <a:p>
            <a:r>
              <a:rPr lang="pt-BR" dirty="0">
                <a:solidFill>
                  <a:schemeClr val="bg2">
                    <a:lumMod val="10000"/>
                  </a:schemeClr>
                </a:solidFill>
              </a:rPr>
              <a:t>1978</a:t>
            </a:r>
          </a:p>
        </p:txBody>
      </p:sp>
      <p:sp>
        <p:nvSpPr>
          <p:cNvPr id="5" name="TextBox 4">
            <a:extLst>
              <a:ext uri="{FF2B5EF4-FFF2-40B4-BE49-F238E27FC236}">
                <a16:creationId xmlns:a16="http://schemas.microsoft.com/office/drawing/2014/main" id="{32CA6CB0-A25C-D383-F6A3-C34618D4EC64}"/>
              </a:ext>
            </a:extLst>
          </p:cNvPr>
          <p:cNvSpPr txBox="1"/>
          <p:nvPr/>
        </p:nvSpPr>
        <p:spPr>
          <a:xfrm>
            <a:off x="3352399" y="3467575"/>
            <a:ext cx="652743" cy="369332"/>
          </a:xfrm>
          <a:prstGeom prst="rect">
            <a:avLst/>
          </a:prstGeom>
          <a:noFill/>
          <a:effectLst/>
        </p:spPr>
        <p:txBody>
          <a:bodyPr wrap="square" rtlCol="0">
            <a:spAutoFit/>
          </a:bodyPr>
          <a:lstStyle/>
          <a:p>
            <a:r>
              <a:rPr lang="pt-BR" dirty="0">
                <a:solidFill>
                  <a:schemeClr val="bg2">
                    <a:lumMod val="10000"/>
                  </a:schemeClr>
                </a:solidFill>
              </a:rPr>
              <a:t>1999</a:t>
            </a:r>
          </a:p>
        </p:txBody>
      </p:sp>
      <p:sp>
        <p:nvSpPr>
          <p:cNvPr id="6" name="TextBox 5">
            <a:extLst>
              <a:ext uri="{FF2B5EF4-FFF2-40B4-BE49-F238E27FC236}">
                <a16:creationId xmlns:a16="http://schemas.microsoft.com/office/drawing/2014/main" id="{9D979DAA-8366-9802-D9A3-7FB7C797804D}"/>
              </a:ext>
            </a:extLst>
          </p:cNvPr>
          <p:cNvSpPr txBox="1"/>
          <p:nvPr/>
        </p:nvSpPr>
        <p:spPr>
          <a:xfrm>
            <a:off x="4890513" y="3467575"/>
            <a:ext cx="652743" cy="369332"/>
          </a:xfrm>
          <a:prstGeom prst="rect">
            <a:avLst/>
          </a:prstGeom>
          <a:noFill/>
          <a:effectLst/>
        </p:spPr>
        <p:txBody>
          <a:bodyPr wrap="square" rtlCol="0">
            <a:spAutoFit/>
          </a:bodyPr>
          <a:lstStyle/>
          <a:p>
            <a:r>
              <a:rPr lang="pt-BR" dirty="0">
                <a:solidFill>
                  <a:schemeClr val="bg2">
                    <a:lumMod val="10000"/>
                  </a:schemeClr>
                </a:solidFill>
              </a:rPr>
              <a:t>2015</a:t>
            </a:r>
          </a:p>
        </p:txBody>
      </p:sp>
      <p:sp>
        <p:nvSpPr>
          <p:cNvPr id="7" name="TextBox 6">
            <a:extLst>
              <a:ext uri="{FF2B5EF4-FFF2-40B4-BE49-F238E27FC236}">
                <a16:creationId xmlns:a16="http://schemas.microsoft.com/office/drawing/2014/main" id="{D71E78A2-F9AD-1B72-0755-C5DA3E33A7F5}"/>
              </a:ext>
            </a:extLst>
          </p:cNvPr>
          <p:cNvSpPr txBox="1"/>
          <p:nvPr/>
        </p:nvSpPr>
        <p:spPr>
          <a:xfrm>
            <a:off x="6428627" y="3482090"/>
            <a:ext cx="652743" cy="369332"/>
          </a:xfrm>
          <a:prstGeom prst="rect">
            <a:avLst/>
          </a:prstGeom>
          <a:noFill/>
          <a:effectLst/>
        </p:spPr>
        <p:txBody>
          <a:bodyPr wrap="square" rtlCol="0">
            <a:spAutoFit/>
          </a:bodyPr>
          <a:lstStyle/>
          <a:p>
            <a:r>
              <a:rPr lang="pt-BR" dirty="0">
                <a:solidFill>
                  <a:schemeClr val="bg2">
                    <a:lumMod val="10000"/>
                  </a:schemeClr>
                </a:solidFill>
              </a:rPr>
              <a:t>2018</a:t>
            </a:r>
          </a:p>
        </p:txBody>
      </p:sp>
      <p:sp>
        <p:nvSpPr>
          <p:cNvPr id="9" name="TextBox 8">
            <a:extLst>
              <a:ext uri="{FF2B5EF4-FFF2-40B4-BE49-F238E27FC236}">
                <a16:creationId xmlns:a16="http://schemas.microsoft.com/office/drawing/2014/main" id="{9DE093C9-5957-5281-09A5-9411806F8A6E}"/>
              </a:ext>
            </a:extLst>
          </p:cNvPr>
          <p:cNvSpPr txBox="1"/>
          <p:nvPr/>
        </p:nvSpPr>
        <p:spPr>
          <a:xfrm>
            <a:off x="7966741" y="3467575"/>
            <a:ext cx="652743" cy="369332"/>
          </a:xfrm>
          <a:prstGeom prst="rect">
            <a:avLst/>
          </a:prstGeom>
          <a:noFill/>
          <a:effectLst/>
        </p:spPr>
        <p:txBody>
          <a:bodyPr wrap="square" rtlCol="0">
            <a:spAutoFit/>
          </a:bodyPr>
          <a:lstStyle/>
          <a:p>
            <a:r>
              <a:rPr lang="pt-BR" dirty="0">
                <a:solidFill>
                  <a:schemeClr val="bg2">
                    <a:lumMod val="10000"/>
                  </a:schemeClr>
                </a:solidFill>
              </a:rPr>
              <a:t>2019</a:t>
            </a:r>
          </a:p>
        </p:txBody>
      </p:sp>
      <p:sp>
        <p:nvSpPr>
          <p:cNvPr id="11" name="TextBox 10">
            <a:extLst>
              <a:ext uri="{FF2B5EF4-FFF2-40B4-BE49-F238E27FC236}">
                <a16:creationId xmlns:a16="http://schemas.microsoft.com/office/drawing/2014/main" id="{97721607-E1C0-1EC0-1A3E-94294D370561}"/>
              </a:ext>
            </a:extLst>
          </p:cNvPr>
          <p:cNvSpPr txBox="1"/>
          <p:nvPr/>
        </p:nvSpPr>
        <p:spPr>
          <a:xfrm>
            <a:off x="9504855" y="3464337"/>
            <a:ext cx="652743" cy="369332"/>
          </a:xfrm>
          <a:prstGeom prst="rect">
            <a:avLst/>
          </a:prstGeom>
          <a:noFill/>
          <a:effectLst/>
        </p:spPr>
        <p:txBody>
          <a:bodyPr wrap="square" rtlCol="0">
            <a:spAutoFit/>
          </a:bodyPr>
          <a:lstStyle/>
          <a:p>
            <a:r>
              <a:rPr lang="pt-BR" dirty="0">
                <a:solidFill>
                  <a:schemeClr val="bg2">
                    <a:lumMod val="10000"/>
                  </a:schemeClr>
                </a:solidFill>
              </a:rPr>
              <a:t>2022</a:t>
            </a:r>
          </a:p>
        </p:txBody>
      </p:sp>
      <p:sp>
        <p:nvSpPr>
          <p:cNvPr id="18" name="TextBox 17">
            <a:extLst>
              <a:ext uri="{FF2B5EF4-FFF2-40B4-BE49-F238E27FC236}">
                <a16:creationId xmlns:a16="http://schemas.microsoft.com/office/drawing/2014/main" id="{234E1BA9-6377-4F0E-8FE8-2B7E53FE8CFC}"/>
              </a:ext>
            </a:extLst>
          </p:cNvPr>
          <p:cNvSpPr txBox="1"/>
          <p:nvPr/>
        </p:nvSpPr>
        <p:spPr>
          <a:xfrm>
            <a:off x="193017" y="2219908"/>
            <a:ext cx="2681939" cy="1200329"/>
          </a:xfrm>
          <a:prstGeom prst="rect">
            <a:avLst/>
          </a:prstGeom>
          <a:noFill/>
        </p:spPr>
        <p:txBody>
          <a:bodyPr wrap="square" rtlCol="0">
            <a:spAutoFit/>
          </a:bodyPr>
          <a:lstStyle/>
          <a:p>
            <a:pPr algn="ctr"/>
            <a:r>
              <a:rPr lang="pt-BR" b="0" i="0" dirty="0">
                <a:solidFill>
                  <a:srgbClr val="555555"/>
                </a:solidFill>
                <a:effectLst/>
                <a:latin typeface="rawline"/>
              </a:rPr>
              <a:t> Originalmente publicada na </a:t>
            </a:r>
            <a:r>
              <a:rPr lang="pt-BR" b="0" i="0" u="none" strike="noStrike" dirty="0">
                <a:solidFill>
                  <a:srgbClr val="1351B4"/>
                </a:solidFill>
                <a:effectLst/>
                <a:latin typeface="rawline"/>
                <a:hlinkClick r:id="rId2"/>
              </a:rPr>
              <a:t>Portaria </a:t>
            </a:r>
            <a:r>
              <a:rPr lang="pt-BR" b="0" i="0" u="none" strike="noStrike" dirty="0" err="1">
                <a:solidFill>
                  <a:srgbClr val="1351B4"/>
                </a:solidFill>
                <a:effectLst/>
                <a:latin typeface="rawline"/>
                <a:hlinkClick r:id="rId2"/>
              </a:rPr>
              <a:t>MTb</a:t>
            </a:r>
            <a:r>
              <a:rPr lang="pt-BR" b="0" i="0" u="none" strike="noStrike" dirty="0">
                <a:solidFill>
                  <a:srgbClr val="1351B4"/>
                </a:solidFill>
                <a:effectLst/>
                <a:latin typeface="rawline"/>
                <a:hlinkClick r:id="rId2"/>
              </a:rPr>
              <a:t> nº 3.214</a:t>
            </a:r>
            <a:r>
              <a:rPr lang="pt-BR" b="0" i="0" dirty="0">
                <a:solidFill>
                  <a:srgbClr val="555555"/>
                </a:solidFill>
                <a:effectLst/>
                <a:latin typeface="rawline"/>
              </a:rPr>
              <a:t>, sob o título “Trabalhos Subterrâneos”,</a:t>
            </a:r>
            <a:endParaRPr lang="pt-BR" dirty="0"/>
          </a:p>
        </p:txBody>
      </p:sp>
      <p:pic>
        <p:nvPicPr>
          <p:cNvPr id="1026" name="Picture 2">
            <a:extLst>
              <a:ext uri="{FF2B5EF4-FFF2-40B4-BE49-F238E27FC236}">
                <a16:creationId xmlns:a16="http://schemas.microsoft.com/office/drawing/2014/main" id="{A3D764CF-83A8-1A1C-725D-EC6D0FDA60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7790" y="1142192"/>
            <a:ext cx="2117301" cy="1411534"/>
          </a:xfrm>
          <a:prstGeom prst="rect">
            <a:avLst/>
          </a:prstGeom>
          <a:noFill/>
          <a:extLst>
            <a:ext uri="{909E8E84-426E-40DD-AFC4-6F175D3DCCD1}">
              <a14:hiddenFill xmlns:a14="http://schemas.microsoft.com/office/drawing/2010/main">
                <a:solidFill>
                  <a:srgbClr val="FFFFFF"/>
                </a:solidFill>
              </a14:hiddenFill>
            </a:ext>
          </a:extLst>
        </p:spPr>
      </p:pic>
      <p:sp>
        <p:nvSpPr>
          <p:cNvPr id="19" name="Oval 18">
            <a:extLst>
              <a:ext uri="{FF2B5EF4-FFF2-40B4-BE49-F238E27FC236}">
                <a16:creationId xmlns:a16="http://schemas.microsoft.com/office/drawing/2014/main" id="{0E5D5D5B-FD71-1893-F171-B2E1BF7A6F10}"/>
              </a:ext>
            </a:extLst>
          </p:cNvPr>
          <p:cNvSpPr/>
          <p:nvPr/>
        </p:nvSpPr>
        <p:spPr>
          <a:xfrm>
            <a:off x="2017484" y="3953020"/>
            <a:ext cx="252000" cy="252000"/>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Oval 20">
            <a:extLst>
              <a:ext uri="{FF2B5EF4-FFF2-40B4-BE49-F238E27FC236}">
                <a16:creationId xmlns:a16="http://schemas.microsoft.com/office/drawing/2014/main" id="{B5F9184D-7232-CFA3-DD1F-8D9EE324ED40}"/>
              </a:ext>
            </a:extLst>
          </p:cNvPr>
          <p:cNvSpPr/>
          <p:nvPr/>
        </p:nvSpPr>
        <p:spPr>
          <a:xfrm>
            <a:off x="3552770" y="3943210"/>
            <a:ext cx="252000" cy="252000"/>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Oval 21">
            <a:extLst>
              <a:ext uri="{FF2B5EF4-FFF2-40B4-BE49-F238E27FC236}">
                <a16:creationId xmlns:a16="http://schemas.microsoft.com/office/drawing/2014/main" id="{8027A72D-7A24-E4A2-E2B7-B56CB0CE989B}"/>
              </a:ext>
            </a:extLst>
          </p:cNvPr>
          <p:cNvSpPr/>
          <p:nvPr/>
        </p:nvSpPr>
        <p:spPr>
          <a:xfrm>
            <a:off x="5088056" y="3921010"/>
            <a:ext cx="252000" cy="252000"/>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Oval 22">
            <a:extLst>
              <a:ext uri="{FF2B5EF4-FFF2-40B4-BE49-F238E27FC236}">
                <a16:creationId xmlns:a16="http://schemas.microsoft.com/office/drawing/2014/main" id="{060054B7-DD8E-E0A1-3BAA-F97555EF713F}"/>
              </a:ext>
            </a:extLst>
          </p:cNvPr>
          <p:cNvSpPr/>
          <p:nvPr/>
        </p:nvSpPr>
        <p:spPr>
          <a:xfrm>
            <a:off x="6599946" y="3947637"/>
            <a:ext cx="252000" cy="252000"/>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Oval 23">
            <a:extLst>
              <a:ext uri="{FF2B5EF4-FFF2-40B4-BE49-F238E27FC236}">
                <a16:creationId xmlns:a16="http://schemas.microsoft.com/office/drawing/2014/main" id="{B0A10F6B-1D18-9753-2EFD-80E6DD84EEDB}"/>
              </a:ext>
            </a:extLst>
          </p:cNvPr>
          <p:cNvSpPr/>
          <p:nvPr/>
        </p:nvSpPr>
        <p:spPr>
          <a:xfrm>
            <a:off x="8135232" y="3937827"/>
            <a:ext cx="252000" cy="252000"/>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Oval 24">
            <a:extLst>
              <a:ext uri="{FF2B5EF4-FFF2-40B4-BE49-F238E27FC236}">
                <a16:creationId xmlns:a16="http://schemas.microsoft.com/office/drawing/2014/main" id="{746E2E65-6ADF-0AB1-F42E-DB84FA5746F2}"/>
              </a:ext>
            </a:extLst>
          </p:cNvPr>
          <p:cNvSpPr/>
          <p:nvPr/>
        </p:nvSpPr>
        <p:spPr>
          <a:xfrm>
            <a:off x="9670518" y="3915627"/>
            <a:ext cx="252000" cy="252000"/>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TextBox 32">
            <a:extLst>
              <a:ext uri="{FF2B5EF4-FFF2-40B4-BE49-F238E27FC236}">
                <a16:creationId xmlns:a16="http://schemas.microsoft.com/office/drawing/2014/main" id="{9149811C-7A53-DDDE-FA11-5CFD5367BC91}"/>
              </a:ext>
            </a:extLst>
          </p:cNvPr>
          <p:cNvSpPr txBox="1"/>
          <p:nvPr/>
        </p:nvSpPr>
        <p:spPr>
          <a:xfrm>
            <a:off x="3962739" y="2660356"/>
            <a:ext cx="2596764" cy="646331"/>
          </a:xfrm>
          <a:prstGeom prst="rect">
            <a:avLst/>
          </a:prstGeom>
          <a:noFill/>
        </p:spPr>
        <p:txBody>
          <a:bodyPr wrap="square" rtlCol="0">
            <a:spAutoFit/>
          </a:bodyPr>
          <a:lstStyle/>
          <a:p>
            <a:pPr algn="ctr"/>
            <a:r>
              <a:rPr lang="pt-BR" b="0" i="0" dirty="0">
                <a:solidFill>
                  <a:srgbClr val="555555"/>
                </a:solidFill>
                <a:effectLst/>
                <a:latin typeface="rawline"/>
              </a:rPr>
              <a:t>Rompimento da Barragem em Mariana</a:t>
            </a:r>
            <a:endParaRPr lang="pt-BR" dirty="0"/>
          </a:p>
        </p:txBody>
      </p:sp>
      <p:pic>
        <p:nvPicPr>
          <p:cNvPr id="1028" name="Picture 4">
            <a:extLst>
              <a:ext uri="{FF2B5EF4-FFF2-40B4-BE49-F238E27FC236}">
                <a16:creationId xmlns:a16="http://schemas.microsoft.com/office/drawing/2014/main" id="{63D9B2EE-3B00-EA1E-4522-03CF3C0005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7525" y="1161417"/>
            <a:ext cx="2212808" cy="1475205"/>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0CA59343-5CFE-FB78-55D3-AB30E804B868}"/>
              </a:ext>
            </a:extLst>
          </p:cNvPr>
          <p:cNvSpPr txBox="1"/>
          <p:nvPr/>
        </p:nvSpPr>
        <p:spPr>
          <a:xfrm>
            <a:off x="7010070" y="2700006"/>
            <a:ext cx="3007718" cy="646331"/>
          </a:xfrm>
          <a:prstGeom prst="rect">
            <a:avLst/>
          </a:prstGeom>
          <a:noFill/>
        </p:spPr>
        <p:txBody>
          <a:bodyPr wrap="square" rtlCol="0">
            <a:spAutoFit/>
          </a:bodyPr>
          <a:lstStyle/>
          <a:p>
            <a:pPr algn="ctr"/>
            <a:r>
              <a:rPr lang="pt-BR" b="0" i="0" dirty="0">
                <a:solidFill>
                  <a:srgbClr val="555555"/>
                </a:solidFill>
                <a:effectLst/>
                <a:latin typeface="rawline"/>
              </a:rPr>
              <a:t>Rompimento da Barragem em Brumadinho. </a:t>
            </a:r>
            <a:endParaRPr lang="pt-BR" dirty="0"/>
          </a:p>
        </p:txBody>
      </p:sp>
      <p:sp>
        <p:nvSpPr>
          <p:cNvPr id="35" name="TextBox 34">
            <a:extLst>
              <a:ext uri="{FF2B5EF4-FFF2-40B4-BE49-F238E27FC236}">
                <a16:creationId xmlns:a16="http://schemas.microsoft.com/office/drawing/2014/main" id="{FD2FEA80-66FB-DB6A-E854-A26CC4F88EEA}"/>
              </a:ext>
            </a:extLst>
          </p:cNvPr>
          <p:cNvSpPr txBox="1"/>
          <p:nvPr/>
        </p:nvSpPr>
        <p:spPr>
          <a:xfrm>
            <a:off x="2525424" y="4527177"/>
            <a:ext cx="2296886" cy="1200329"/>
          </a:xfrm>
          <a:prstGeom prst="rect">
            <a:avLst/>
          </a:prstGeom>
          <a:noFill/>
        </p:spPr>
        <p:txBody>
          <a:bodyPr wrap="square" rtlCol="0">
            <a:spAutoFit/>
          </a:bodyPr>
          <a:lstStyle/>
          <a:p>
            <a:pPr algn="ctr"/>
            <a:r>
              <a:rPr lang="pt-BR" b="0" i="0" dirty="0">
                <a:solidFill>
                  <a:srgbClr val="555555"/>
                </a:solidFill>
                <a:effectLst/>
                <a:latin typeface="rawline"/>
              </a:rPr>
              <a:t> a norma passou uma ampla revisão em 1999, tendo seu título alterado para o atual</a:t>
            </a:r>
            <a:endParaRPr lang="pt-BR" dirty="0"/>
          </a:p>
        </p:txBody>
      </p:sp>
      <p:sp>
        <p:nvSpPr>
          <p:cNvPr id="38" name="TextBox 37">
            <a:extLst>
              <a:ext uri="{FF2B5EF4-FFF2-40B4-BE49-F238E27FC236}">
                <a16:creationId xmlns:a16="http://schemas.microsoft.com/office/drawing/2014/main" id="{AF73CE2E-51C4-F0E1-FFC7-19E6829C060D}"/>
              </a:ext>
            </a:extLst>
          </p:cNvPr>
          <p:cNvSpPr txBox="1"/>
          <p:nvPr/>
        </p:nvSpPr>
        <p:spPr>
          <a:xfrm>
            <a:off x="5783779" y="4596935"/>
            <a:ext cx="1942438" cy="1200329"/>
          </a:xfrm>
          <a:prstGeom prst="rect">
            <a:avLst/>
          </a:prstGeom>
          <a:noFill/>
        </p:spPr>
        <p:txBody>
          <a:bodyPr wrap="square">
            <a:spAutoFit/>
          </a:bodyPr>
          <a:lstStyle/>
          <a:p>
            <a:pPr algn="ctr"/>
            <a:r>
              <a:rPr lang="pt-BR" b="0" i="0" dirty="0">
                <a:solidFill>
                  <a:srgbClr val="555555"/>
                </a:solidFill>
                <a:effectLst/>
                <a:latin typeface="rawline"/>
              </a:rPr>
              <a:t>alteração do item 22.26 </a:t>
            </a:r>
            <a:endParaRPr lang="pt-BR" dirty="0">
              <a:solidFill>
                <a:srgbClr val="555555"/>
              </a:solidFill>
              <a:latin typeface="rawline"/>
            </a:endParaRPr>
          </a:p>
          <a:p>
            <a:pPr algn="ctr"/>
            <a:r>
              <a:rPr lang="pt-BR" dirty="0">
                <a:solidFill>
                  <a:srgbClr val="555555"/>
                </a:solidFill>
                <a:latin typeface="rawline"/>
              </a:rPr>
              <a:t>Classificação como norma Setorial</a:t>
            </a:r>
            <a:endParaRPr lang="pt-BR" dirty="0"/>
          </a:p>
        </p:txBody>
      </p:sp>
      <p:sp>
        <p:nvSpPr>
          <p:cNvPr id="3" name="TextBox 2">
            <a:extLst>
              <a:ext uri="{FF2B5EF4-FFF2-40B4-BE49-F238E27FC236}">
                <a16:creationId xmlns:a16="http://schemas.microsoft.com/office/drawing/2014/main" id="{716E6981-3E0D-974D-E581-1D0D248F7E95}"/>
              </a:ext>
            </a:extLst>
          </p:cNvPr>
          <p:cNvSpPr txBox="1"/>
          <p:nvPr/>
        </p:nvSpPr>
        <p:spPr>
          <a:xfrm>
            <a:off x="9102909" y="4562062"/>
            <a:ext cx="1942438" cy="646331"/>
          </a:xfrm>
          <a:prstGeom prst="rect">
            <a:avLst/>
          </a:prstGeom>
          <a:noFill/>
        </p:spPr>
        <p:txBody>
          <a:bodyPr wrap="square">
            <a:spAutoFit/>
          </a:bodyPr>
          <a:lstStyle/>
          <a:p>
            <a:pPr algn="ctr"/>
            <a:r>
              <a:rPr lang="pt-BR" b="0" i="0" dirty="0">
                <a:solidFill>
                  <a:srgbClr val="555555"/>
                </a:solidFill>
                <a:effectLst/>
                <a:latin typeface="rawline"/>
              </a:rPr>
              <a:t>Incorporação do PGR a NR-1</a:t>
            </a:r>
            <a:endParaRPr lang="pt-BR" dirty="0"/>
          </a:p>
        </p:txBody>
      </p:sp>
    </p:spTree>
    <p:extLst>
      <p:ext uri="{BB962C8B-B14F-4D97-AF65-F5344CB8AC3E}">
        <p14:creationId xmlns:p14="http://schemas.microsoft.com/office/powerpoint/2010/main" val="1226471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74170"/>
            <a:ext cx="12192000" cy="1539900"/>
          </a:xfrm>
          <a:solidFill>
            <a:schemeClr val="tx1">
              <a:lumMod val="85000"/>
              <a:lumOff val="15000"/>
            </a:schemeClr>
          </a:solidFill>
        </p:spPr>
        <p:txBody>
          <a:bodyPr/>
          <a:lstStyle/>
          <a:p>
            <a:br>
              <a:rPr lang="en-US" dirty="0">
                <a:solidFill>
                  <a:schemeClr val="bg1"/>
                </a:solidFill>
              </a:rPr>
            </a:br>
            <a:r>
              <a:rPr lang="en-US" dirty="0">
                <a:solidFill>
                  <a:schemeClr val="bg1"/>
                </a:solidFill>
              </a:rPr>
              <a:t>	</a:t>
            </a:r>
            <a:r>
              <a:rPr lang="en-US" dirty="0" err="1">
                <a:solidFill>
                  <a:schemeClr val="bg1"/>
                </a:solidFill>
              </a:rPr>
              <a:t>Veículos</a:t>
            </a:r>
            <a:r>
              <a:rPr lang="en-US" dirty="0">
                <a:solidFill>
                  <a:schemeClr val="bg1"/>
                </a:solidFill>
              </a:rPr>
              <a:t> e </a:t>
            </a:r>
            <a:r>
              <a:rPr lang="en-US" dirty="0" err="1">
                <a:solidFill>
                  <a:schemeClr val="bg1"/>
                </a:solidFill>
              </a:rPr>
              <a:t>equipamentos</a:t>
            </a:r>
            <a:r>
              <a:rPr lang="en-US" dirty="0">
                <a:solidFill>
                  <a:schemeClr val="bg1"/>
                </a:solidFill>
              </a:rPr>
              <a:t>:</a:t>
            </a:r>
          </a:p>
        </p:txBody>
      </p:sp>
      <p:sp>
        <p:nvSpPr>
          <p:cNvPr id="4" name="TextBox 3">
            <a:extLst>
              <a:ext uri="{FF2B5EF4-FFF2-40B4-BE49-F238E27FC236}">
                <a16:creationId xmlns:a16="http://schemas.microsoft.com/office/drawing/2014/main" id="{96C39BAF-D50A-32BC-7BD6-838E83E2C6EF}"/>
              </a:ext>
            </a:extLst>
          </p:cNvPr>
          <p:cNvSpPr txBox="1"/>
          <p:nvPr/>
        </p:nvSpPr>
        <p:spPr>
          <a:xfrm>
            <a:off x="223691" y="2581065"/>
            <a:ext cx="5639140" cy="415736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800" dirty="0">
              <a:solidFill>
                <a:schemeClr val="bg1"/>
              </a:solidFill>
            </a:endParaRPr>
          </a:p>
        </p:txBody>
      </p:sp>
      <p:sp>
        <p:nvSpPr>
          <p:cNvPr id="9" name="TextBox 8">
            <a:extLst>
              <a:ext uri="{FF2B5EF4-FFF2-40B4-BE49-F238E27FC236}">
                <a16:creationId xmlns:a16="http://schemas.microsoft.com/office/drawing/2014/main" id="{5FDF65CB-3AE7-13A5-D2F5-BCFE82A048BC}"/>
              </a:ext>
            </a:extLst>
          </p:cNvPr>
          <p:cNvSpPr txBox="1"/>
          <p:nvPr/>
        </p:nvSpPr>
        <p:spPr>
          <a:xfrm>
            <a:off x="223691" y="4226045"/>
            <a:ext cx="5058569" cy="2308324"/>
          </a:xfrm>
          <a:prstGeom prst="rect">
            <a:avLst/>
          </a:prstGeom>
          <a:noFill/>
        </p:spPr>
        <p:txBody>
          <a:bodyPr wrap="square" rtlCol="0">
            <a:spAutoFit/>
          </a:bodyPr>
          <a:lstStyle/>
          <a:p>
            <a:r>
              <a:rPr lang="pt-BR" b="1" dirty="0"/>
              <a:t>Dragas Flutuantes:</a:t>
            </a:r>
          </a:p>
          <a:p>
            <a:pPr marL="285750" indent="-285750">
              <a:buFont typeface="Arial" panose="020B0604020202020204" pitchFamily="34" charset="0"/>
              <a:buChar char="•"/>
            </a:pPr>
            <a:r>
              <a:rPr lang="pt-BR" sz="1800" dirty="0"/>
              <a:t>a plataforma da draga deve possuir corrimão</a:t>
            </a:r>
          </a:p>
          <a:p>
            <a:pPr marL="285750" indent="-285750">
              <a:buFont typeface="Arial" panose="020B0604020202020204" pitchFamily="34" charset="0"/>
              <a:buChar char="•"/>
            </a:pPr>
            <a:r>
              <a:rPr lang="pt-BR" sz="1800" dirty="0"/>
              <a:t>todos os equipamentos seguramente presos contra deslocamento;</a:t>
            </a:r>
          </a:p>
          <a:p>
            <a:pPr marL="285750" indent="-285750">
              <a:buFont typeface="Arial" panose="020B0604020202020204" pitchFamily="34" charset="0"/>
              <a:buChar char="•"/>
            </a:pPr>
            <a:r>
              <a:rPr lang="pt-BR" sz="1800" dirty="0"/>
              <a:t>alerta sonoro em caso de emergência;</a:t>
            </a:r>
          </a:p>
          <a:p>
            <a:pPr marL="285750" indent="-285750">
              <a:buFont typeface="Arial" panose="020B0604020202020204" pitchFamily="34" charset="0"/>
              <a:buChar char="•"/>
            </a:pPr>
            <a:r>
              <a:rPr lang="pt-BR" sz="1800" dirty="0"/>
              <a:t>salva-vidas em número correspondente ao de trabalhadores </a:t>
            </a:r>
            <a:endParaRPr lang="pt-BR" dirty="0"/>
          </a:p>
          <a:p>
            <a:pPr marL="285750" indent="-285750">
              <a:buFont typeface="Arial" panose="020B0604020202020204" pitchFamily="34" charset="0"/>
              <a:buChar char="•"/>
            </a:pPr>
            <a:r>
              <a:rPr lang="pt-BR" sz="1800" dirty="0"/>
              <a:t>carga máxima indicada em placa e local visível.</a:t>
            </a:r>
          </a:p>
        </p:txBody>
      </p:sp>
      <p:sp>
        <p:nvSpPr>
          <p:cNvPr id="10" name="TextBox 9">
            <a:extLst>
              <a:ext uri="{FF2B5EF4-FFF2-40B4-BE49-F238E27FC236}">
                <a16:creationId xmlns:a16="http://schemas.microsoft.com/office/drawing/2014/main" id="{96B0E78D-2E33-C266-8ABC-4080635CD95E}"/>
              </a:ext>
            </a:extLst>
          </p:cNvPr>
          <p:cNvSpPr txBox="1"/>
          <p:nvPr/>
        </p:nvSpPr>
        <p:spPr>
          <a:xfrm>
            <a:off x="5501321" y="4375039"/>
            <a:ext cx="6542066" cy="1815882"/>
          </a:xfrm>
          <a:prstGeom prst="rect">
            <a:avLst/>
          </a:prstGeom>
          <a:noFill/>
        </p:spPr>
        <p:txBody>
          <a:bodyPr wrap="square" rtlCol="0">
            <a:spAutoFit/>
          </a:bodyPr>
          <a:lstStyle/>
          <a:p>
            <a:pPr marL="285750" indent="-285750">
              <a:buFont typeface="Arial" panose="020B0604020202020204" pitchFamily="34" charset="0"/>
              <a:buChar char="•"/>
            </a:pPr>
            <a:r>
              <a:rPr lang="pt-BR" sz="1600" dirty="0"/>
              <a:t>Equipamentos de transporte em subsolo acionados por guincho devem ter sistema de frenagem para sustentação em qualquer posição.</a:t>
            </a:r>
          </a:p>
          <a:p>
            <a:pPr marL="285750" indent="-285750">
              <a:buFont typeface="Arial" panose="020B0604020202020204" pitchFamily="34" charset="0"/>
              <a:buChar char="•"/>
            </a:pPr>
            <a:r>
              <a:rPr lang="pt-BR" sz="1600" dirty="0"/>
              <a:t>Sistema de frenagem deve ser acionado em casos de parada, desativação, proteção ativada, interrupção de energia, velocidade ou carga máxima ultrapassadas.</a:t>
            </a:r>
          </a:p>
          <a:p>
            <a:pPr marL="285750" indent="-285750">
              <a:buFont typeface="Arial" panose="020B0604020202020204" pitchFamily="34" charset="0"/>
              <a:buChar char="•"/>
            </a:pPr>
            <a:r>
              <a:rPr lang="pt-BR" sz="1600" dirty="0"/>
              <a:t>Equipamentos de guindar devem ser montados conforme normas técnicas e instruções do fabricante.</a:t>
            </a:r>
          </a:p>
        </p:txBody>
      </p:sp>
      <p:cxnSp>
        <p:nvCxnSpPr>
          <p:cNvPr id="14" name="Straight Connector 13">
            <a:extLst>
              <a:ext uri="{FF2B5EF4-FFF2-40B4-BE49-F238E27FC236}">
                <a16:creationId xmlns:a16="http://schemas.microsoft.com/office/drawing/2014/main" id="{A1C2782F-30B4-D7CD-663F-8099AED050A6}"/>
              </a:ext>
            </a:extLst>
          </p:cNvPr>
          <p:cNvCxnSpPr/>
          <p:nvPr/>
        </p:nvCxnSpPr>
        <p:spPr>
          <a:xfrm>
            <a:off x="5352708" y="1365730"/>
            <a:ext cx="0" cy="549227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descr="Dragas de sucção otimizam processos de mineração, saiba como">
            <a:extLst>
              <a:ext uri="{FF2B5EF4-FFF2-40B4-BE49-F238E27FC236}">
                <a16:creationId xmlns:a16="http://schemas.microsoft.com/office/drawing/2014/main" id="{BB5EE9CC-7EC6-A921-BB16-4F308E3E98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560" y="1572253"/>
            <a:ext cx="3538389" cy="265379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GUINDASTES PARA DRAGAGEM E IÇAMENTOS PESADOS - Revista In The Mine">
            <a:extLst>
              <a:ext uri="{FF2B5EF4-FFF2-40B4-BE49-F238E27FC236}">
                <a16:creationId xmlns:a16="http://schemas.microsoft.com/office/drawing/2014/main" id="{045D7AFA-4310-D1A9-9D96-4E89EF22A5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09" t="10230" r="8499"/>
          <a:stretch/>
        </p:blipFill>
        <p:spPr bwMode="auto">
          <a:xfrm>
            <a:off x="5501321" y="1518615"/>
            <a:ext cx="3696153" cy="255454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63D1C94-0D4B-B2BF-66F5-133F9DEAAC5E}"/>
              </a:ext>
            </a:extLst>
          </p:cNvPr>
          <p:cNvSpPr txBox="1"/>
          <p:nvPr/>
        </p:nvSpPr>
        <p:spPr>
          <a:xfrm>
            <a:off x="9282476" y="1450404"/>
            <a:ext cx="2690462" cy="2800767"/>
          </a:xfrm>
          <a:prstGeom prst="rect">
            <a:avLst/>
          </a:prstGeom>
          <a:noFill/>
        </p:spPr>
        <p:txBody>
          <a:bodyPr wrap="square" rtlCol="0">
            <a:spAutoFit/>
          </a:bodyPr>
          <a:lstStyle/>
          <a:p>
            <a:r>
              <a:rPr lang="pt-BR" sz="1600" b="1" dirty="0"/>
              <a:t>Equipamentos de Guindar</a:t>
            </a:r>
            <a:endParaRPr lang="pt-BR" sz="1600" dirty="0"/>
          </a:p>
          <a:p>
            <a:pPr marL="285750" indent="-285750">
              <a:buFont typeface="Arial" panose="020B0604020202020204" pitchFamily="34" charset="0"/>
              <a:buChar char="•"/>
            </a:pPr>
            <a:r>
              <a:rPr lang="pt-BR" sz="1600" dirty="0"/>
              <a:t>indicação de carga e velocidade máximas, além de dispositivos de segurança.</a:t>
            </a:r>
          </a:p>
          <a:p>
            <a:pPr marL="285750" indent="-285750">
              <a:buFont typeface="Arial" panose="020B0604020202020204" pitchFamily="34" charset="0"/>
              <a:buChar char="•"/>
            </a:pPr>
            <a:r>
              <a:rPr lang="pt-BR" sz="1600" dirty="0"/>
              <a:t>Poços com guincho devem ter bloqueios, portões, dispositivos de interrupção de corrente elétrica, sinalização e sistemas de comunicação.</a:t>
            </a:r>
          </a:p>
        </p:txBody>
      </p:sp>
    </p:spTree>
    <p:extLst>
      <p:ext uri="{BB962C8B-B14F-4D97-AF65-F5344CB8AC3E}">
        <p14:creationId xmlns:p14="http://schemas.microsoft.com/office/powerpoint/2010/main" val="2069407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74170"/>
            <a:ext cx="12192000" cy="1539900"/>
          </a:xfrm>
          <a:solidFill>
            <a:schemeClr val="tx1">
              <a:lumMod val="85000"/>
              <a:lumOff val="15000"/>
            </a:schemeClr>
          </a:solidFill>
        </p:spPr>
        <p:txBody>
          <a:bodyPr/>
          <a:lstStyle/>
          <a:p>
            <a:r>
              <a:rPr lang="en-US" dirty="0">
                <a:solidFill>
                  <a:schemeClr val="bg1"/>
                </a:solidFill>
              </a:rPr>
              <a:t>	</a:t>
            </a:r>
            <a:r>
              <a:rPr lang="en-US" dirty="0" err="1">
                <a:solidFill>
                  <a:schemeClr val="bg1"/>
                </a:solidFill>
              </a:rPr>
              <a:t>Escadas</a:t>
            </a:r>
            <a:endParaRPr lang="en-US" dirty="0">
              <a:solidFill>
                <a:schemeClr val="bg1"/>
              </a:solidFill>
            </a:endParaRPr>
          </a:p>
        </p:txBody>
      </p:sp>
      <p:sp>
        <p:nvSpPr>
          <p:cNvPr id="4" name="TextBox 3">
            <a:extLst>
              <a:ext uri="{FF2B5EF4-FFF2-40B4-BE49-F238E27FC236}">
                <a16:creationId xmlns:a16="http://schemas.microsoft.com/office/drawing/2014/main" id="{96C39BAF-D50A-32BC-7BD6-838E83E2C6EF}"/>
              </a:ext>
            </a:extLst>
          </p:cNvPr>
          <p:cNvSpPr txBox="1"/>
          <p:nvPr/>
        </p:nvSpPr>
        <p:spPr>
          <a:xfrm>
            <a:off x="223691" y="2581065"/>
            <a:ext cx="5639140" cy="415736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800" dirty="0">
              <a:solidFill>
                <a:schemeClr val="bg1"/>
              </a:solidFill>
            </a:endParaRPr>
          </a:p>
        </p:txBody>
      </p:sp>
      <p:pic>
        <p:nvPicPr>
          <p:cNvPr id="3074" name="Picture 2" descr="Escada na mina de sal fotografia editorial. Imagem de cabo - 7681692">
            <a:extLst>
              <a:ext uri="{FF2B5EF4-FFF2-40B4-BE49-F238E27FC236}">
                <a16:creationId xmlns:a16="http://schemas.microsoft.com/office/drawing/2014/main" id="{A49DEDCB-60D4-D6D0-D462-3521740F93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443"/>
          <a:stretch/>
        </p:blipFill>
        <p:spPr bwMode="auto">
          <a:xfrm>
            <a:off x="735573" y="1425742"/>
            <a:ext cx="4098269" cy="249694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Escada de Emergência em Mina Subterrânea – Construtora Siqueira Campos  Sorocaba">
            <a:extLst>
              <a:ext uri="{FF2B5EF4-FFF2-40B4-BE49-F238E27FC236}">
                <a16:creationId xmlns:a16="http://schemas.microsoft.com/office/drawing/2014/main" id="{2FBC6BFF-5D08-6261-51EE-D1F2B51760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434" r="7340" b="9195"/>
          <a:stretch/>
        </p:blipFill>
        <p:spPr bwMode="auto">
          <a:xfrm>
            <a:off x="735572" y="4152954"/>
            <a:ext cx="4098269" cy="24969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2F25318-0B1C-BE7B-1248-418DDE3E2198}"/>
              </a:ext>
            </a:extLst>
          </p:cNvPr>
          <p:cNvSpPr txBox="1"/>
          <p:nvPr/>
        </p:nvSpPr>
        <p:spPr>
          <a:xfrm>
            <a:off x="4994031" y="1660525"/>
            <a:ext cx="6974278" cy="4001095"/>
          </a:xfrm>
          <a:prstGeom prst="rect">
            <a:avLst/>
          </a:prstGeom>
          <a:noFill/>
        </p:spPr>
        <p:txBody>
          <a:bodyPr wrap="square">
            <a:spAutoFit/>
          </a:bodyPr>
          <a:lstStyle/>
          <a:p>
            <a:pPr marL="285750" indent="-285750">
              <a:spcAft>
                <a:spcPts val="600"/>
              </a:spcAft>
              <a:buFont typeface="Arial" panose="020B0604020202020204" pitchFamily="34" charset="0"/>
              <a:buChar char="•"/>
            </a:pPr>
            <a:r>
              <a:rPr lang="pt-BR" dirty="0"/>
              <a:t>Meios de acesso com inclinação maior que 20° e menor que 50° devem ter uma escada fixa com degraus uniformes, espelhos entre degraus, distância vertical máxima de 3,6m, guarda-corpo de 90cm a 1m e piso antiderrapante.</a:t>
            </a:r>
          </a:p>
          <a:p>
            <a:pPr marL="285750" indent="-285750">
              <a:spcAft>
                <a:spcPts val="600"/>
              </a:spcAft>
              <a:buFont typeface="Arial" panose="020B0604020202020204" pitchFamily="34" charset="0"/>
              <a:buChar char="•"/>
            </a:pPr>
            <a:r>
              <a:rPr lang="pt-BR" dirty="0"/>
              <a:t>Meios de acesso com inclinação superior a 50° devem ter uma escada de mão com degraus entre 25 e 30cm, plataforma de descanso a cada 7m, e gaiola de proteção se a inclinação for maior que 70°.</a:t>
            </a:r>
          </a:p>
          <a:p>
            <a:pPr marL="285750" indent="-285750">
              <a:spcAft>
                <a:spcPts val="600"/>
              </a:spcAft>
              <a:buFont typeface="Arial" panose="020B0604020202020204" pitchFamily="34" charset="0"/>
              <a:buChar char="•"/>
            </a:pPr>
            <a:r>
              <a:rPr lang="pt-BR" dirty="0"/>
              <a:t>Escadas de madeira devem ser de boa qualidade, sem nós ou rachaduras, e ter distância entre degraus de 25 a 30cm.</a:t>
            </a:r>
          </a:p>
          <a:p>
            <a:pPr marL="285750" indent="-285750">
              <a:spcAft>
                <a:spcPts val="600"/>
              </a:spcAft>
              <a:buFont typeface="Arial" panose="020B0604020202020204" pitchFamily="34" charset="0"/>
              <a:buChar char="•"/>
            </a:pPr>
            <a:r>
              <a:rPr lang="pt-BR" dirty="0"/>
              <a:t>Escadas metálicas próximas a instalações elétricas requerem medidas adicionais de segurança.</a:t>
            </a:r>
          </a:p>
          <a:p>
            <a:pPr marL="285750" indent="-285750">
              <a:spcAft>
                <a:spcPts val="600"/>
              </a:spcAft>
              <a:buFont typeface="Arial" panose="020B0604020202020204" pitchFamily="34" charset="0"/>
              <a:buChar char="•"/>
            </a:pPr>
            <a:r>
              <a:rPr lang="pt-BR" dirty="0"/>
              <a:t>Escadas de corrente só podem ser usadas na fase de abertura de poços em minas subterrâneas.</a:t>
            </a:r>
          </a:p>
        </p:txBody>
      </p:sp>
    </p:spTree>
    <p:extLst>
      <p:ext uri="{BB962C8B-B14F-4D97-AF65-F5344CB8AC3E}">
        <p14:creationId xmlns:p14="http://schemas.microsoft.com/office/powerpoint/2010/main" val="6203015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anchor="t">
            <a:normAutofit/>
          </a:bodyPr>
          <a:lstStyle/>
          <a:p>
            <a:r>
              <a:rPr lang="pt-BR" sz="4000" dirty="0">
                <a:solidFill>
                  <a:schemeClr val="bg1"/>
                </a:solidFill>
              </a:rPr>
              <a:t>Superfícies de Trabalho </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55548" y="2217343"/>
            <a:ext cx="9880893" cy="3959619"/>
          </a:xfrm>
        </p:spPr>
        <p:txBody>
          <a:bodyPr>
            <a:normAutofit fontScale="92500" lnSpcReduction="10000"/>
          </a:bodyPr>
          <a:lstStyle/>
          <a:p>
            <a:pPr lvl="1"/>
            <a:r>
              <a:rPr lang="pt-BR" sz="1800" dirty="0"/>
              <a:t>Postos de trabalho com altura superior a dois metros ou piso sem segurança devem ter plataformas móveis com piso antiderrapante, rodapé e guarda-corpo.</a:t>
            </a:r>
          </a:p>
          <a:p>
            <a:pPr lvl="1"/>
            <a:r>
              <a:rPr lang="pt-BR" sz="1800" dirty="0"/>
              <a:t>Máquinas e equipamentos não projetados para serem plataformas de trabalho não devem ser usados como tal.</a:t>
            </a:r>
          </a:p>
          <a:p>
            <a:pPr lvl="1"/>
            <a:r>
              <a:rPr lang="pt-BR" sz="1800" dirty="0"/>
              <a:t>Passarelas suspensas devem ter guarda-corpo, rodapé, piso antiderrapante e largura mínima de 60cm a 80cm.</a:t>
            </a:r>
          </a:p>
          <a:p>
            <a:pPr lvl="1"/>
            <a:r>
              <a:rPr lang="pt-BR" sz="1800" dirty="0"/>
              <a:t>Passarelas com inclinação superior a 15 graus e altura superior a 2 metros devem ter rodapé, guarda-corpo com tela e outros sistemas de proteção contra queda.</a:t>
            </a:r>
          </a:p>
          <a:p>
            <a:pPr lvl="1"/>
            <a:r>
              <a:rPr lang="pt-BR" sz="1800" dirty="0"/>
              <a:t>Trabalhos em pilhas de estéril e minério e em desobstrução de galerias devem seguir normas de segurança específicas.</a:t>
            </a:r>
          </a:p>
          <a:p>
            <a:pPr lvl="1"/>
            <a:r>
              <a:rPr lang="pt-BR" sz="1800" dirty="0"/>
              <a:t>Trabalhos em telhados devem ser feitos com cinto de segurança tipo "paraquedista" ou outro sistema de proteção contra queda.</a:t>
            </a:r>
          </a:p>
          <a:p>
            <a:pPr lvl="1"/>
            <a:r>
              <a:rPr lang="pt-BR" sz="1800" dirty="0"/>
              <a:t>Trabalhos em superfícies inclinadas com risco de queda superior a 2 metros exigem o uso de cinto de segurança.</a:t>
            </a:r>
          </a:p>
          <a:p>
            <a:pPr lvl="1"/>
            <a:r>
              <a:rPr lang="pt-BR" sz="1800" dirty="0"/>
              <a:t>Galerias e superfícies de trabalho devem ser adequadamente drenadas.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690688"/>
          </a:xfrm>
        </p:spPr>
        <p:txBody>
          <a:bodyPr>
            <a:normAutofit/>
          </a:bodyPr>
          <a:lstStyle/>
          <a:p>
            <a:endParaRPr dirty="0"/>
          </a:p>
        </p:txBody>
      </p:sp>
      <p:sp>
        <p:nvSpPr>
          <p:cNvPr id="3" name="Content Placeholder 2"/>
          <p:cNvSpPr>
            <a:spLocks noGrp="1"/>
          </p:cNvSpPr>
          <p:nvPr>
            <p:ph idx="1"/>
          </p:nvPr>
        </p:nvSpPr>
        <p:spPr>
          <a:xfrm>
            <a:off x="528711" y="1825625"/>
            <a:ext cx="10515600" cy="4351338"/>
          </a:xfrm>
        </p:spPr>
        <p:txBody>
          <a:bodyPr>
            <a:normAutofit/>
          </a:bodyPr>
          <a:lstStyle/>
          <a:p>
            <a:pPr lvl="1"/>
            <a:r>
              <a:rPr lang="pt-BR" dirty="0"/>
              <a:t>Máquinas, equipamentos e instalações devem seguir normas técnicas, instruções dos fabricantes e melhorias desenvolvidas por profissional habilitado.</a:t>
            </a:r>
          </a:p>
          <a:p>
            <a:pPr lvl="1"/>
            <a:r>
              <a:rPr lang="pt-BR" dirty="0"/>
              <a:t>Dispositivos de acionamento e parada devem ser instalados de modo seguro.</a:t>
            </a:r>
          </a:p>
          <a:p>
            <a:pPr lvl="1"/>
            <a:r>
              <a:rPr lang="pt-BR" dirty="0"/>
              <a:t>Máquinas e equipamentos devem conter dispositivos de fácil acesso que interrompam seu funcionamento quando necessário.</a:t>
            </a:r>
          </a:p>
          <a:p>
            <a:pPr lvl="1"/>
            <a:r>
              <a:rPr lang="pt-BR" dirty="0"/>
              <a:t>Máquinas de grande porte devem possuir sinal sonoro que indique o início de sua operação e inversão de seu sentido de deslocamento.</a:t>
            </a:r>
          </a:p>
          <a:p>
            <a:pPr lvl="1"/>
            <a:r>
              <a:rPr lang="pt-BR" dirty="0"/>
              <a:t>Máquinas e equipamentos devem ter proteção do operador contra exposição ao sol e chuva.</a:t>
            </a:r>
          </a:p>
        </p:txBody>
      </p:sp>
      <p:sp>
        <p:nvSpPr>
          <p:cNvPr id="8" name="Title 1">
            <a:extLst>
              <a:ext uri="{FF2B5EF4-FFF2-40B4-BE49-F238E27FC236}">
                <a16:creationId xmlns:a16="http://schemas.microsoft.com/office/drawing/2014/main" id="{4B2BC912-3BA7-7448-D990-0B14B507B50F}"/>
              </a:ext>
            </a:extLst>
          </p:cNvPr>
          <p:cNvSpPr txBox="1">
            <a:spLocks/>
          </p:cNvSpPr>
          <p:nvPr/>
        </p:nvSpPr>
        <p:spPr>
          <a:xfrm>
            <a:off x="0" y="1"/>
            <a:ext cx="12192000" cy="1539900"/>
          </a:xfrm>
          <a:prstGeom prst="rect">
            <a:avLst/>
          </a:prstGeom>
          <a:solidFill>
            <a:schemeClr val="tx1">
              <a:lumMod val="85000"/>
              <a:lumOff val="1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a:solidFill>
                  <a:schemeClr val="bg1"/>
                </a:solidFill>
              </a:rPr>
              <a:t>Máquinas, Equipamentos, Ferramentas e Instalações </a:t>
            </a:r>
            <a:endParaRPr lang="en-US" dirty="0">
              <a:solidFill>
                <a:schemeClr val="bg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dirty="0"/>
          </a:p>
        </p:txBody>
      </p:sp>
      <p:sp>
        <p:nvSpPr>
          <p:cNvPr id="3" name="Content Placeholder 2"/>
          <p:cNvSpPr>
            <a:spLocks noGrp="1"/>
          </p:cNvSpPr>
          <p:nvPr>
            <p:ph idx="1"/>
          </p:nvPr>
        </p:nvSpPr>
        <p:spPr/>
        <p:txBody>
          <a:bodyPr>
            <a:normAutofit fontScale="70000" lnSpcReduction="20000"/>
          </a:bodyPr>
          <a:lstStyle/>
          <a:p>
            <a:r>
              <a:rPr lang="pt-BR" b="0" i="0" dirty="0">
                <a:effectLst/>
                <a:latin typeface="Söhne"/>
              </a:rPr>
              <a:t>Cabos, correntes e outros meios de suspensão devem ser projetados, especificados, instalados e mantidos de acordo com as normas técnicas estabelecidas e previamente certificados por organismo credenciado.</a:t>
            </a:r>
          </a:p>
          <a:p>
            <a:r>
              <a:rPr lang="pt-BR" b="0" i="0" dirty="0">
                <a:effectLst/>
                <a:latin typeface="Söhne"/>
              </a:rPr>
              <a:t>Os cabos e correntes devem possuir coeficiente de segurança de, no mínimo, 8 em relação à carga estática máxima no poço e 6 em outros aparelhos dos sistemas de transportes.</a:t>
            </a:r>
          </a:p>
          <a:p>
            <a:r>
              <a:rPr lang="pt-BR" b="0" i="0" dirty="0">
                <a:effectLst/>
                <a:latin typeface="Söhne"/>
              </a:rPr>
              <a:t>Devem ser realizadas medições topográficas para verificar o posicionamento das polias dos cabos a cada seis meses.</a:t>
            </a:r>
          </a:p>
          <a:p>
            <a:r>
              <a:rPr lang="pt-BR" b="0" i="0" dirty="0">
                <a:effectLst/>
                <a:latin typeface="Söhne"/>
              </a:rPr>
              <a:t>Devem ser mantidos registros dos dados relativos aos cabos, correntes e outros meios de suspensão ou tração utilizados nas atividades de guindar por pelo menos um ano.</a:t>
            </a:r>
          </a:p>
          <a:p>
            <a:r>
              <a:rPr lang="pt-BR" b="0" i="0" dirty="0">
                <a:effectLst/>
                <a:latin typeface="Söhne"/>
              </a:rPr>
              <a:t>A empresa ou Permissionário de Lavra Garimpeira deve adotar procedimentos técnicos para controlar a estabilidade do maciço, incluindo o monitoramento do movimento dos estratos, tratamento adequado do teto e das paredes dos locais de trabalho e de circulação de pessoal, monitoramento e controle das bancadas e taludes das minas a céu aberto, verificação do impacto sobre a estabilidade de áreas anteriormente lavradas e presença de fatores condicionantes de instabilidade dos maciços. Métodos de lavra em que haja abatimento controlado do maciço ou com recuperação de pilares deverão ser acompanhados de medidas de segurança, que permitam o monitoramento permanente do processo de extração e supervisionado por pessoal qualificado.</a:t>
            </a:r>
          </a:p>
        </p:txBody>
      </p:sp>
      <p:sp>
        <p:nvSpPr>
          <p:cNvPr id="4" name="Title 1">
            <a:extLst>
              <a:ext uri="{FF2B5EF4-FFF2-40B4-BE49-F238E27FC236}">
                <a16:creationId xmlns:a16="http://schemas.microsoft.com/office/drawing/2014/main" id="{458CD431-290B-CA46-71FC-A5A535CB43CF}"/>
              </a:ext>
            </a:extLst>
          </p:cNvPr>
          <p:cNvSpPr txBox="1">
            <a:spLocks/>
          </p:cNvSpPr>
          <p:nvPr/>
        </p:nvSpPr>
        <p:spPr>
          <a:xfrm>
            <a:off x="0" y="2937"/>
            <a:ext cx="12192000" cy="1539900"/>
          </a:xfrm>
          <a:prstGeom prst="rect">
            <a:avLst/>
          </a:prstGeom>
          <a:solidFill>
            <a:schemeClr val="tx1">
              <a:lumMod val="85000"/>
              <a:lumOff val="1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a:solidFill>
                  <a:schemeClr val="bg1"/>
                </a:solidFill>
              </a:rPr>
              <a:t>Cabos, Correntes e Polias </a:t>
            </a:r>
            <a:endParaRPr lang="en-US" dirty="0">
              <a:solidFill>
                <a:schemeClr val="bg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Mineração subterrânea | GCP Applied Technologies">
            <a:extLst>
              <a:ext uri="{FF2B5EF4-FFF2-40B4-BE49-F238E27FC236}">
                <a16:creationId xmlns:a16="http://schemas.microsoft.com/office/drawing/2014/main" id="{0DA31477-843B-4412-1071-C8EBC914FB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8584"/>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7177" name="Rectangle 7176">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71093" y="931201"/>
            <a:ext cx="4346049" cy="1124712"/>
          </a:xfrm>
          <a:solidFill>
            <a:schemeClr val="tx1">
              <a:lumMod val="85000"/>
              <a:lumOff val="15000"/>
            </a:schemeClr>
          </a:solidFill>
        </p:spPr>
        <p:txBody>
          <a:bodyPr anchor="ctr">
            <a:normAutofit/>
          </a:bodyPr>
          <a:lstStyle/>
          <a:p>
            <a:r>
              <a:rPr lang="pt-BR" sz="2800" dirty="0">
                <a:solidFill>
                  <a:schemeClr val="bg2"/>
                </a:solidFill>
              </a:rPr>
              <a:t>Aberturas Subterrâneas </a:t>
            </a:r>
          </a:p>
        </p:txBody>
      </p:sp>
      <p:sp>
        <p:nvSpPr>
          <p:cNvPr id="7179" name="Rectangle 717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181" name="Rectangle 718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371094" y="2501860"/>
            <a:ext cx="4819884" cy="4067751"/>
          </a:xfrm>
        </p:spPr>
        <p:txBody>
          <a:bodyPr anchor="t">
            <a:normAutofit fontScale="92500" lnSpcReduction="10000"/>
          </a:bodyPr>
          <a:lstStyle/>
          <a:p>
            <a:r>
              <a:rPr lang="pt-BR" sz="1800" dirty="0"/>
              <a:t>As aberturas de vias </a:t>
            </a:r>
            <a:r>
              <a:rPr lang="pt-BR" sz="1800" b="0" i="0" dirty="0">
                <a:effectLst/>
                <a:latin typeface="Söhne"/>
              </a:rPr>
              <a:t>As aberturas subterrâneas devem ser executadas e mantidas de forma segura.</a:t>
            </a:r>
          </a:p>
          <a:p>
            <a:r>
              <a:rPr lang="pt-BR" sz="1800" b="0" i="0" dirty="0">
                <a:effectLst/>
                <a:latin typeface="Söhne"/>
              </a:rPr>
              <a:t>Os colares dos poços e os acessos à mina devem ser construídos e mantidos de forma a não permitir a entrada de água que comprometa sua estabilidade.</a:t>
            </a:r>
          </a:p>
          <a:p>
            <a:r>
              <a:rPr lang="pt-BR" sz="1800" b="0" i="0" dirty="0">
                <a:effectLst/>
                <a:latin typeface="Söhne"/>
              </a:rPr>
              <a:t>As galerias devem ser projetadas e construídas de forma segura para os operadores e impedindo contato acidental com teto e paredes.</a:t>
            </a:r>
          </a:p>
          <a:p>
            <a:r>
              <a:rPr lang="pt-BR" sz="1800" b="0" i="0" dirty="0">
                <a:effectLst/>
                <a:latin typeface="Söhne"/>
              </a:rPr>
              <a:t>Áreas de influência da lavra não podem ter outras obras subterrâneas que prejudiquem a estabilidade e segurança.</a:t>
            </a:r>
          </a:p>
          <a:p>
            <a:r>
              <a:rPr lang="pt-BR" sz="1800" b="0" i="0" dirty="0">
                <a:effectLst/>
                <a:latin typeface="Söhne"/>
              </a:rPr>
              <a:t>Aberturas que possam acarretar riscos de queda devem ser protegidas e sinalizadas.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2514" y="1825625"/>
            <a:ext cx="11876314" cy="4351338"/>
          </a:xfrm>
        </p:spPr>
        <p:txBody>
          <a:bodyPr>
            <a:normAutofit/>
          </a:bodyPr>
          <a:lstStyle/>
          <a:p>
            <a:pPr marL="1270000" indent="0">
              <a:buNone/>
            </a:pPr>
            <a:r>
              <a:rPr lang="pt-BR" sz="2000" dirty="0"/>
              <a:t>Todas as aberturas subterrâneas devem ser avaliadas e tratadas de acordo com suas características hidro-</a:t>
            </a:r>
            <a:r>
              <a:rPr lang="pt-BR" sz="2000" dirty="0" err="1"/>
              <a:t>geo</a:t>
            </a:r>
            <a:r>
              <a:rPr lang="pt-BR" sz="2000" dirty="0"/>
              <a:t>-mecânicas e finalidades.</a:t>
            </a:r>
          </a:p>
          <a:p>
            <a:pPr marL="1270000" indent="0">
              <a:buNone/>
            </a:pPr>
            <a:r>
              <a:rPr lang="pt-BR" sz="2000" dirty="0"/>
              <a:t>A avaliação e os sistemas de tratamento devem ser realizados por profissionais qualificados e disponíveis para fiscalização.</a:t>
            </a:r>
          </a:p>
          <a:p>
            <a:pPr marL="1270000" indent="0">
              <a:buNone/>
            </a:pPr>
            <a:r>
              <a:rPr lang="pt-BR" sz="2000" dirty="0"/>
              <a:t>A supervisão deve vistoriar periodicamente todo o tratamento da mina em atividade.</a:t>
            </a:r>
          </a:p>
          <a:p>
            <a:pPr marL="1270000" indent="0">
              <a:buNone/>
            </a:pPr>
            <a:r>
              <a:rPr lang="pt-BR" sz="2000" dirty="0"/>
              <a:t>Medidas adicionais devem ser tomadas em caso de comprometimento do tratamento para prevenir o colapso e desestruturação do maciço.</a:t>
            </a:r>
          </a:p>
          <a:p>
            <a:pPr marL="1270000" indent="0">
              <a:buNone/>
            </a:pPr>
            <a:r>
              <a:rPr lang="pt-BR" sz="2000" dirty="0"/>
              <a:t>A recuperação dos escoramentos deve ser realizada por trabalhadores qualificados, e todo o material de escoramento deve ser protegido contra deterioração. O uso de macacos hidráulicos deve estar associado a dispositivos que detectem movimentações na rocha sustentada.</a:t>
            </a:r>
            <a:endParaRPr sz="2000" dirty="0"/>
          </a:p>
        </p:txBody>
      </p:sp>
      <p:sp>
        <p:nvSpPr>
          <p:cNvPr id="6" name="Title 1">
            <a:extLst>
              <a:ext uri="{FF2B5EF4-FFF2-40B4-BE49-F238E27FC236}">
                <a16:creationId xmlns:a16="http://schemas.microsoft.com/office/drawing/2014/main" id="{7539D69D-A716-05F5-72A1-0BB9956CB51C}"/>
              </a:ext>
            </a:extLst>
          </p:cNvPr>
          <p:cNvSpPr txBox="1">
            <a:spLocks/>
          </p:cNvSpPr>
          <p:nvPr/>
        </p:nvSpPr>
        <p:spPr>
          <a:xfrm>
            <a:off x="0" y="0"/>
            <a:ext cx="12192000" cy="1539900"/>
          </a:xfrm>
          <a:prstGeom prst="rect">
            <a:avLst/>
          </a:prstGeom>
          <a:solidFill>
            <a:schemeClr val="tx1">
              <a:lumMod val="85000"/>
              <a:lumOff val="1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a:solidFill>
                  <a:schemeClr val="bg1"/>
                </a:solidFill>
              </a:rPr>
              <a:t>	Tratamento e Revestimento de Aberturas 	Subterrâneas </a:t>
            </a:r>
            <a:endParaRPr lang="en-US" dirty="0">
              <a:solidFill>
                <a:schemeClr val="bg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dirty="0"/>
          </a:p>
        </p:txBody>
      </p:sp>
      <p:sp>
        <p:nvSpPr>
          <p:cNvPr id="3" name="Content Placeholder 2"/>
          <p:cNvSpPr>
            <a:spLocks noGrp="1"/>
          </p:cNvSpPr>
          <p:nvPr>
            <p:ph idx="1"/>
          </p:nvPr>
        </p:nvSpPr>
        <p:spPr>
          <a:xfrm>
            <a:off x="-644238" y="1690688"/>
            <a:ext cx="12476019" cy="4351338"/>
          </a:xfrm>
        </p:spPr>
        <p:txBody>
          <a:bodyPr>
            <a:normAutofit lnSpcReduction="10000"/>
          </a:bodyPr>
          <a:lstStyle/>
          <a:p>
            <a:pPr marL="1270000" indent="0">
              <a:buNone/>
            </a:pPr>
            <a:r>
              <a:rPr lang="pt-BR" sz="1800" dirty="0"/>
              <a:t>A empresa ou Permissionário de Lavra Garimpeira deve realizar o monitoramento periódico da exposição dos trabalhadores em locais com geração de poeiras, com registro dos dados observando, no mínimo, o Quadro I.</a:t>
            </a:r>
          </a:p>
          <a:p>
            <a:pPr marL="1270000" indent="0">
              <a:buNone/>
            </a:pPr>
            <a:r>
              <a:rPr lang="pt-BR" sz="1800" dirty="0"/>
              <a:t>Grupo Homogêneo de Exposição corresponde a um grupo de trabalhadores que experimentam exposição semelhante.</a:t>
            </a:r>
          </a:p>
          <a:p>
            <a:pPr marL="1270000" indent="0">
              <a:buNone/>
            </a:pPr>
            <a:r>
              <a:rPr lang="pt-BR" sz="1800" dirty="0"/>
              <a:t>Devem ser adotadas medidas técnicas e administrativas para reduzir, eliminar ou neutralizar os efeitos da exposição à poeira mineral.</a:t>
            </a:r>
          </a:p>
          <a:p>
            <a:pPr marL="1270000" indent="0">
              <a:buNone/>
            </a:pPr>
            <a:r>
              <a:rPr lang="pt-BR" sz="1800" dirty="0"/>
              <a:t>Deve estar disponível água em condições de uso em toda mina, para controle da geração de poeiras nos postos de trabalho.</a:t>
            </a:r>
          </a:p>
          <a:p>
            <a:pPr marL="1270000" indent="0">
              <a:buNone/>
            </a:pPr>
            <a:r>
              <a:rPr lang="pt-BR" sz="1800" dirty="0"/>
              <a:t>As operações de perfuração ou corte devem ser realizadas por processos umidificados, e caso haja impedimento, devem ser utilizados dispositivos ou técnicas de controle que impeçam a dispersão da poeira no ambiente de trabalho.</a:t>
            </a:r>
          </a:p>
          <a:p>
            <a:pPr marL="1270000" indent="0">
              <a:buNone/>
            </a:pPr>
            <a:r>
              <a:rPr lang="pt-BR" sz="1800" dirty="0"/>
              <a:t>Os equipamentos geradores de poeira devem utilizar dispositivos para sua eliminação ou redução e ser mantidos em condições operacionais de uso.</a:t>
            </a:r>
          </a:p>
          <a:p>
            <a:pPr marL="1270000" indent="0">
              <a:buNone/>
            </a:pPr>
            <a:r>
              <a:rPr lang="pt-BR" sz="1800" dirty="0"/>
              <a:t>As superfícies de máquinas, instalações e pisos dos locais de trânsito de pessoas e equipamentos devem ser periodicamente umidificados ou limpos.</a:t>
            </a:r>
          </a:p>
          <a:p>
            <a:pPr marL="1270000" indent="0">
              <a:buNone/>
            </a:pPr>
            <a:r>
              <a:rPr lang="pt-BR" sz="1800" dirty="0"/>
              <a:t>Os postos de trabalho enclausurados ou isolados devem possuir sistemas adequados que permitam a manutenção das condições de conforto previstas na NR-17 e que possibilitem trabalhar com o sistema hermeticamente fechado.</a:t>
            </a:r>
            <a:endParaRPr sz="1800" dirty="0"/>
          </a:p>
        </p:txBody>
      </p:sp>
      <p:sp>
        <p:nvSpPr>
          <p:cNvPr id="4" name="Title 1">
            <a:extLst>
              <a:ext uri="{FF2B5EF4-FFF2-40B4-BE49-F238E27FC236}">
                <a16:creationId xmlns:a16="http://schemas.microsoft.com/office/drawing/2014/main" id="{C73B63C7-C186-5834-1AD0-ED4F31B9B82A}"/>
              </a:ext>
            </a:extLst>
          </p:cNvPr>
          <p:cNvSpPr txBox="1">
            <a:spLocks/>
          </p:cNvSpPr>
          <p:nvPr/>
        </p:nvSpPr>
        <p:spPr>
          <a:xfrm>
            <a:off x="0" y="0"/>
            <a:ext cx="12192000" cy="1539900"/>
          </a:xfrm>
          <a:prstGeom prst="rect">
            <a:avLst/>
          </a:prstGeom>
          <a:solidFill>
            <a:schemeClr val="tx1">
              <a:lumMod val="85000"/>
              <a:lumOff val="1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a:solidFill>
                  <a:schemeClr val="bg1"/>
                </a:solidFill>
              </a:rPr>
              <a:t>	Proteção contra Poeira Mineral </a:t>
            </a:r>
            <a:endParaRPr lang="en-US" dirty="0">
              <a:solidFill>
                <a:schemeClr val="bg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edia/image2.png"/>
          <p:cNvPicPr>
            <a:picLocks noGrp="1" noChangeAspect="1"/>
          </p:cNvPicPr>
          <p:nvPr/>
        </p:nvPicPr>
        <p:blipFill>
          <a:blip r:embed="rId2"/>
          <a:stretch>
            <a:fillRect/>
          </a:stretch>
        </p:blipFill>
        <p:spPr bwMode="auto">
          <a:xfrm>
            <a:off x="2432050" y="533400"/>
            <a:ext cx="7327900" cy="4013200"/>
          </a:xfrm>
          <a:prstGeom prst="rect">
            <a:avLst/>
          </a:prstGeom>
          <a:noFill/>
          <a:ln w="9525">
            <a:noFill/>
            <a:headEnd/>
            <a:tailEnd/>
          </a:ln>
        </p:spPr>
      </p:pic>
      <p:sp>
        <p:nvSpPr>
          <p:cNvPr id="3" name="TextBox 3"/>
          <p:cNvSpPr txBox="1"/>
          <p:nvPr/>
        </p:nvSpPr>
        <p:spPr>
          <a:xfrm>
            <a:off x="2569441" y="4823689"/>
            <a:ext cx="7190509" cy="1009073"/>
          </a:xfrm>
          <a:prstGeom prst="rect">
            <a:avLst/>
          </a:prstGeom>
          <a:noFill/>
        </p:spPr>
        <p:txBody>
          <a:bodyPr/>
          <a:lstStyle/>
          <a:p>
            <a:pPr marL="0" indent="0">
              <a:buNone/>
            </a:pPr>
            <a:r>
              <a:rPr lang="pt-BR" dirty="0"/>
              <a:t>Onde: N = número de trabalhadores do Grupo Homogêneo de Exposição</a:t>
            </a:r>
          </a:p>
          <a:p>
            <a:pPr marL="0" indent="0">
              <a:buNone/>
            </a:pPr>
            <a:r>
              <a:rPr lang="pt-BR" dirty="0"/>
              <a:t>n = número de trabalhadores a serem amostrados</a:t>
            </a:r>
          </a:p>
          <a:p>
            <a:pPr marL="0" indent="0">
              <a:buNone/>
            </a:pPr>
            <a:r>
              <a:rPr lang="pt-BR" dirty="0"/>
              <a:t>* se N menor ou igual a 7, n = 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anchor="t">
            <a:normAutofit/>
          </a:bodyPr>
          <a:lstStyle/>
          <a:p>
            <a:r>
              <a:rPr lang="pt-BR" sz="4000" dirty="0">
                <a:solidFill>
                  <a:schemeClr val="bg1"/>
                </a:solidFill>
              </a:rPr>
              <a:t>Sistemas de Comunicação</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55548" y="2217343"/>
            <a:ext cx="9880893" cy="3959619"/>
          </a:xfrm>
        </p:spPr>
        <p:txBody>
          <a:bodyPr>
            <a:normAutofit/>
          </a:bodyPr>
          <a:lstStyle/>
          <a:p>
            <a:pPr marL="0" indent="0">
              <a:buNone/>
            </a:pPr>
            <a:r>
              <a:rPr lang="pt-BR" sz="1800" dirty="0"/>
              <a:t>O sistema de comunicação padronizado em minas subterrâneas para informar o transporte em poços e planos inclinados. </a:t>
            </a:r>
          </a:p>
          <a:p>
            <a:pPr marL="0" indent="0">
              <a:buNone/>
            </a:pPr>
            <a:r>
              <a:rPr lang="pt-BR" sz="1800" dirty="0"/>
              <a:t>Esse sistema deve: </a:t>
            </a:r>
          </a:p>
          <a:p>
            <a:r>
              <a:rPr lang="pt-BR" sz="1800" dirty="0"/>
              <a:t>incluir um código padronizado ou seguir a sistemática da tabela especificada</a:t>
            </a:r>
          </a:p>
          <a:p>
            <a:r>
              <a:rPr lang="pt-BR" sz="1800" dirty="0"/>
              <a:t>Ser visível em todos os pontos de parada e postos de operação</a:t>
            </a:r>
          </a:p>
          <a:p>
            <a:r>
              <a:rPr lang="pt-BR" sz="1800" dirty="0"/>
              <a:t>possuir retorno para comprovação da mensagem</a:t>
            </a:r>
          </a:p>
          <a:p>
            <a:r>
              <a:rPr lang="pt-BR" sz="1800" dirty="0"/>
              <a:t>interligar vários setores da mina por meio de rede telefônica ou outros meios</a:t>
            </a:r>
          </a:p>
          <a:p>
            <a:r>
              <a:rPr lang="pt-BR" sz="1800" dirty="0"/>
              <a:t>ter linhas telefônicas independentes e protegidas da rede elétrica e ser à prova de explosão em minas </a:t>
            </a:r>
            <a:r>
              <a:rPr lang="pt-BR" sz="1800" dirty="0" err="1"/>
              <a:t>grisutosas</a:t>
            </a:r>
            <a:r>
              <a:rPr lang="pt-BR" sz="1800" dirty="0"/>
              <a:t>. </a:t>
            </a:r>
          </a:p>
          <a:p>
            <a:pPr marL="0" indent="0">
              <a:buNone/>
            </a:pPr>
            <a:r>
              <a:rPr lang="pt-BR" sz="1800" dirty="0"/>
              <a:t>Em caso de falhas que comprometam a segurança, o transporte deve ser imediatamente paralisado e providenciado o reparo necessário.</a:t>
            </a:r>
          </a:p>
        </p:txBody>
      </p:sp>
    </p:spTree>
    <p:extLst>
      <p:ext uri="{BB962C8B-B14F-4D97-AF65-F5344CB8AC3E}">
        <p14:creationId xmlns:p14="http://schemas.microsoft.com/office/powerpoint/2010/main" val="2893664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anchor="t">
            <a:normAutofit/>
          </a:bodyPr>
          <a:lstStyle/>
          <a:p>
            <a:r>
              <a:rPr lang="pt-BR" sz="4000">
                <a:solidFill>
                  <a:schemeClr val="bg1"/>
                </a:solidFill>
              </a:rPr>
              <a:t>Objetivo: </a:t>
            </a:r>
            <a:endParaRPr lang="pt-BR" sz="4000" dirty="0">
              <a:solidFill>
                <a:schemeClr val="bg1"/>
              </a:solidFill>
            </a:endParaRPr>
          </a:p>
        </p:txBody>
      </p:sp>
      <p:sp>
        <p:nvSpPr>
          <p:cNvPr id="23" name="Rectangle 22">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55548" y="2217343"/>
            <a:ext cx="9880893" cy="3959619"/>
          </a:xfrm>
        </p:spPr>
        <p:txBody>
          <a:bodyPr>
            <a:normAutofit/>
          </a:bodyPr>
          <a:lstStyle/>
          <a:p>
            <a:pPr marL="0" indent="0">
              <a:buNone/>
            </a:pPr>
            <a:r>
              <a:rPr lang="pt-BR" sz="2400" dirty="0"/>
              <a:t>Esta Norma Regulamentadora tem por objetivo disciplinar os preceitos a serem observados na organização e no ambiente de trabalho, de forma a tornar compatível o planejamento e o desenvolvimento da atividade mineira com a busca permanente da segurança e saúde dos trabalhadores.</a:t>
            </a:r>
          </a:p>
          <a:p>
            <a:pPr marL="0" indent="0">
              <a:buNone/>
            </a:pPr>
            <a:endParaRPr lang="pt-BR" sz="2400" dirty="0"/>
          </a:p>
          <a:p>
            <a:pPr marL="0" indent="0">
              <a:buNone/>
            </a:pPr>
            <a:endParaRPr lang="pt-BR" sz="2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able&#10;&#10;Description automatically generated">
            <a:extLst>
              <a:ext uri="{FF2B5EF4-FFF2-40B4-BE49-F238E27FC236}">
                <a16:creationId xmlns:a16="http://schemas.microsoft.com/office/drawing/2014/main" id="{5EAFD1FA-4B3A-D4ED-1C00-E8D7A01CF87E}"/>
              </a:ext>
            </a:extLst>
          </p:cNvPr>
          <p:cNvPicPr>
            <a:picLocks noGrp="1" noChangeAspect="1"/>
          </p:cNvPicPr>
          <p:nvPr>
            <p:ph idx="1"/>
          </p:nvPr>
        </p:nvPicPr>
        <p:blipFill>
          <a:blip r:embed="rId2"/>
          <a:stretch>
            <a:fillRect/>
          </a:stretch>
        </p:blipFill>
        <p:spPr>
          <a:xfrm>
            <a:off x="457200" y="1131189"/>
            <a:ext cx="11277600" cy="459562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1942232-83D0-49E2-AF9B-1F97E3C1E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9E70D72-6E23-4015-A4A6-85C120C191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DEE45C9-61B4-F590-A5E1-26F417AF4EE6}"/>
              </a:ext>
            </a:extLst>
          </p:cNvPr>
          <p:cNvSpPr txBox="1">
            <a:spLocks/>
          </p:cNvSpPr>
          <p:nvPr/>
        </p:nvSpPr>
        <p:spPr>
          <a:xfrm>
            <a:off x="-92926" y="0"/>
            <a:ext cx="12284926" cy="1325880"/>
          </a:xfrm>
          <a:prstGeom prst="rect">
            <a:avLst/>
          </a:prstGeom>
          <a:solidFill>
            <a:schemeClr val="tx1">
              <a:lumMod val="75000"/>
              <a:lumOff val="2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600" kern="1200" dirty="0">
                <a:solidFill>
                  <a:schemeClr val="tx2"/>
                </a:solidFill>
                <a:latin typeface="+mj-lt"/>
                <a:ea typeface="+mj-ea"/>
                <a:cs typeface="+mj-cs"/>
              </a:rPr>
              <a:t>	</a:t>
            </a:r>
            <a:r>
              <a:rPr lang="en-US" sz="3600" kern="1200" dirty="0" err="1">
                <a:solidFill>
                  <a:schemeClr val="bg1"/>
                </a:solidFill>
                <a:latin typeface="+mj-lt"/>
                <a:ea typeface="+mj-ea"/>
                <a:cs typeface="+mj-cs"/>
              </a:rPr>
              <a:t>Sinalização</a:t>
            </a:r>
            <a:r>
              <a:rPr lang="en-US" sz="3600" kern="1200" dirty="0">
                <a:solidFill>
                  <a:schemeClr val="bg1"/>
                </a:solidFill>
                <a:latin typeface="+mj-lt"/>
                <a:ea typeface="+mj-ea"/>
                <a:cs typeface="+mj-cs"/>
              </a:rPr>
              <a:t> de </a:t>
            </a:r>
            <a:r>
              <a:rPr lang="en-US" sz="3600" kern="1200" dirty="0" err="1">
                <a:solidFill>
                  <a:schemeClr val="bg1"/>
                </a:solidFill>
                <a:latin typeface="+mj-lt"/>
                <a:ea typeface="+mj-ea"/>
                <a:cs typeface="+mj-cs"/>
              </a:rPr>
              <a:t>Áreas</a:t>
            </a:r>
            <a:r>
              <a:rPr lang="en-US" sz="3600" kern="1200" dirty="0">
                <a:solidFill>
                  <a:schemeClr val="bg1"/>
                </a:solidFill>
                <a:latin typeface="+mj-lt"/>
                <a:ea typeface="+mj-ea"/>
                <a:cs typeface="+mj-cs"/>
              </a:rPr>
              <a:t> de </a:t>
            </a:r>
            <a:r>
              <a:rPr lang="en-US" sz="3600" kern="1200" dirty="0" err="1">
                <a:solidFill>
                  <a:schemeClr val="bg1"/>
                </a:solidFill>
                <a:latin typeface="+mj-lt"/>
                <a:ea typeface="+mj-ea"/>
                <a:cs typeface="+mj-cs"/>
              </a:rPr>
              <a:t>Trabalho</a:t>
            </a:r>
            <a:r>
              <a:rPr lang="en-US" sz="3600" kern="1200" dirty="0">
                <a:solidFill>
                  <a:schemeClr val="bg1"/>
                </a:solidFill>
                <a:latin typeface="+mj-lt"/>
                <a:ea typeface="+mj-ea"/>
                <a:cs typeface="+mj-cs"/>
              </a:rPr>
              <a:t> e de </a:t>
            </a:r>
            <a:r>
              <a:rPr lang="en-US" sz="3600" kern="1200" dirty="0" err="1">
                <a:solidFill>
                  <a:schemeClr val="bg1"/>
                </a:solidFill>
                <a:latin typeface="+mj-lt"/>
                <a:ea typeface="+mj-ea"/>
                <a:cs typeface="+mj-cs"/>
              </a:rPr>
              <a:t>Circulação</a:t>
            </a:r>
            <a:endParaRPr lang="en-US" sz="3600" kern="1200" dirty="0">
              <a:solidFill>
                <a:schemeClr val="bg1"/>
              </a:solidFill>
              <a:latin typeface="+mj-lt"/>
              <a:ea typeface="+mj-ea"/>
              <a:cs typeface="+mj-cs"/>
            </a:endParaRPr>
          </a:p>
        </p:txBody>
      </p:sp>
      <p:grpSp>
        <p:nvGrpSpPr>
          <p:cNvPr id="15" name="Group 14">
            <a:extLst>
              <a:ext uri="{FF2B5EF4-FFF2-40B4-BE49-F238E27FC236}">
                <a16:creationId xmlns:a16="http://schemas.microsoft.com/office/drawing/2014/main" id="{C28A977F-B603-4D81-B0FC-C8DE048A7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8"/>
            <a:chOff x="-305" y="-1"/>
            <a:chExt cx="3832880" cy="2876136"/>
          </a:xfrm>
        </p:grpSpPr>
        <p:sp>
          <p:nvSpPr>
            <p:cNvPr id="16" name="Freeform: Shape 15">
              <a:extLst>
                <a:ext uri="{FF2B5EF4-FFF2-40B4-BE49-F238E27FC236}">
                  <a16:creationId xmlns:a16="http://schemas.microsoft.com/office/drawing/2014/main" id="{0183CE8C-E039-4B2F-A36E-5FD5CD5D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EB77281-FAB4-40D0-B3F3-264EC4AB20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815E59F3-75FC-494F-8737-5F00A4964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43ADDCFA-B066-4D79-AB71-062E66E58F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Imagem 3">
            <a:extLst>
              <a:ext uri="{FF2B5EF4-FFF2-40B4-BE49-F238E27FC236}">
                <a16:creationId xmlns:a16="http://schemas.microsoft.com/office/drawing/2014/main" id="{FFA9F527-7415-59BF-C792-03E21B904184}"/>
              </a:ext>
            </a:extLst>
          </p:cNvPr>
          <p:cNvPicPr>
            <a:picLocks noChangeAspect="1"/>
          </p:cNvPicPr>
          <p:nvPr/>
        </p:nvPicPr>
        <p:blipFill>
          <a:blip r:embed="rId2"/>
          <a:stretch>
            <a:fillRect/>
          </a:stretch>
        </p:blipFill>
        <p:spPr>
          <a:xfrm>
            <a:off x="171152" y="1964876"/>
            <a:ext cx="5843748" cy="3957052"/>
          </a:xfrm>
          <a:prstGeom prst="rect">
            <a:avLst/>
          </a:prstGeom>
        </p:spPr>
      </p:pic>
      <p:sp>
        <p:nvSpPr>
          <p:cNvPr id="3" name="Content Placeholder 2"/>
          <p:cNvSpPr>
            <a:spLocks noGrp="1"/>
          </p:cNvSpPr>
          <p:nvPr>
            <p:ph idx="1"/>
          </p:nvPr>
        </p:nvSpPr>
        <p:spPr>
          <a:xfrm>
            <a:off x="5169590" y="1904983"/>
            <a:ext cx="6395056" cy="4373914"/>
          </a:xfrm>
        </p:spPr>
        <p:txBody>
          <a:bodyPr vert="horz" lIns="91440" tIns="45720" rIns="91440" bIns="45720" rtlCol="0" anchor="ctr">
            <a:noAutofit/>
          </a:bodyPr>
          <a:lstStyle/>
          <a:p>
            <a:pPr marL="1270000"/>
            <a:r>
              <a:rPr lang="en-US" sz="1800" dirty="0">
                <a:solidFill>
                  <a:schemeClr val="tx2"/>
                </a:solidFill>
              </a:rPr>
              <a:t>As </a:t>
            </a:r>
            <a:r>
              <a:rPr lang="en-US" sz="1800" dirty="0" err="1">
                <a:solidFill>
                  <a:schemeClr val="tx2"/>
                </a:solidFill>
              </a:rPr>
              <a:t>vias</a:t>
            </a:r>
            <a:r>
              <a:rPr lang="en-US" sz="1800" dirty="0">
                <a:solidFill>
                  <a:schemeClr val="tx2"/>
                </a:solidFill>
              </a:rPr>
              <a:t> de </a:t>
            </a:r>
            <a:r>
              <a:rPr lang="en-US" sz="1800" dirty="0" err="1">
                <a:solidFill>
                  <a:schemeClr val="tx2"/>
                </a:solidFill>
              </a:rPr>
              <a:t>circulação</a:t>
            </a:r>
            <a:r>
              <a:rPr lang="en-US" sz="1800" dirty="0">
                <a:solidFill>
                  <a:schemeClr val="tx2"/>
                </a:solidFill>
              </a:rPr>
              <a:t> e </a:t>
            </a:r>
            <a:r>
              <a:rPr lang="en-US" sz="1800" dirty="0" err="1">
                <a:solidFill>
                  <a:schemeClr val="tx2"/>
                </a:solidFill>
              </a:rPr>
              <a:t>acesso</a:t>
            </a:r>
            <a:r>
              <a:rPr lang="en-US" sz="1800" dirty="0">
                <a:solidFill>
                  <a:schemeClr val="tx2"/>
                </a:solidFill>
              </a:rPr>
              <a:t> das minas </a:t>
            </a:r>
            <a:r>
              <a:rPr lang="en-US" sz="1800" dirty="0" err="1">
                <a:solidFill>
                  <a:schemeClr val="tx2"/>
                </a:solidFill>
              </a:rPr>
              <a:t>devem</a:t>
            </a:r>
            <a:r>
              <a:rPr lang="en-US" sz="1800" dirty="0">
                <a:solidFill>
                  <a:schemeClr val="tx2"/>
                </a:solidFill>
              </a:rPr>
              <a:t> </a:t>
            </a:r>
            <a:r>
              <a:rPr lang="en-US" sz="1800" dirty="0" err="1">
                <a:solidFill>
                  <a:schemeClr val="tx2"/>
                </a:solidFill>
              </a:rPr>
              <a:t>ser</a:t>
            </a:r>
            <a:r>
              <a:rPr lang="en-US" sz="1800" dirty="0">
                <a:solidFill>
                  <a:schemeClr val="tx2"/>
                </a:solidFill>
              </a:rPr>
              <a:t> </a:t>
            </a:r>
            <a:r>
              <a:rPr lang="en-US" sz="1800" dirty="0" err="1">
                <a:solidFill>
                  <a:schemeClr val="tx2"/>
                </a:solidFill>
              </a:rPr>
              <a:t>sinalizadas</a:t>
            </a:r>
            <a:r>
              <a:rPr lang="en-US" sz="1800" dirty="0">
                <a:solidFill>
                  <a:schemeClr val="tx2"/>
                </a:solidFill>
              </a:rPr>
              <a:t> para </a:t>
            </a:r>
            <a:r>
              <a:rPr lang="en-US" sz="1800" dirty="0" err="1">
                <a:solidFill>
                  <a:schemeClr val="tx2"/>
                </a:solidFill>
              </a:rPr>
              <a:t>garantir</a:t>
            </a:r>
            <a:r>
              <a:rPr lang="en-US" sz="1800" dirty="0">
                <a:solidFill>
                  <a:schemeClr val="tx2"/>
                </a:solidFill>
              </a:rPr>
              <a:t> a </a:t>
            </a:r>
            <a:r>
              <a:rPr lang="en-US" sz="1800" dirty="0" err="1">
                <a:solidFill>
                  <a:schemeClr val="tx2"/>
                </a:solidFill>
              </a:rPr>
              <a:t>segurança</a:t>
            </a:r>
            <a:r>
              <a:rPr lang="en-US" sz="1800" dirty="0">
                <a:solidFill>
                  <a:schemeClr val="tx2"/>
                </a:solidFill>
              </a:rPr>
              <a:t> dos </a:t>
            </a:r>
            <a:r>
              <a:rPr lang="en-US" sz="1800" dirty="0" err="1">
                <a:solidFill>
                  <a:schemeClr val="tx2"/>
                </a:solidFill>
              </a:rPr>
              <a:t>trabalhadores</a:t>
            </a:r>
            <a:r>
              <a:rPr lang="en-US" sz="1800" dirty="0">
                <a:solidFill>
                  <a:schemeClr val="tx2"/>
                </a:solidFill>
              </a:rPr>
              <a:t>.</a:t>
            </a:r>
          </a:p>
          <a:p>
            <a:pPr marL="1270000"/>
            <a:r>
              <a:rPr lang="en-US" sz="1800" dirty="0" err="1">
                <a:solidFill>
                  <a:schemeClr val="tx2"/>
                </a:solidFill>
              </a:rPr>
              <a:t>Áreas</a:t>
            </a:r>
            <a:r>
              <a:rPr lang="en-US" sz="1800" dirty="0">
                <a:solidFill>
                  <a:schemeClr val="tx2"/>
                </a:solidFill>
              </a:rPr>
              <a:t> com material </a:t>
            </a:r>
            <a:r>
              <a:rPr lang="en-US" sz="1800" dirty="0" err="1">
                <a:solidFill>
                  <a:schemeClr val="tx2"/>
                </a:solidFill>
              </a:rPr>
              <a:t>inflamável</a:t>
            </a:r>
            <a:r>
              <a:rPr lang="en-US" sz="1800" dirty="0">
                <a:solidFill>
                  <a:schemeClr val="tx2"/>
                </a:solidFill>
              </a:rPr>
              <a:t> </a:t>
            </a:r>
            <a:r>
              <a:rPr lang="en-US" sz="1800" dirty="0" err="1">
                <a:solidFill>
                  <a:schemeClr val="tx2"/>
                </a:solidFill>
              </a:rPr>
              <a:t>ou</a:t>
            </a:r>
            <a:r>
              <a:rPr lang="en-US" sz="1800" dirty="0">
                <a:solidFill>
                  <a:schemeClr val="tx2"/>
                </a:solidFill>
              </a:rPr>
              <a:t> </a:t>
            </a:r>
            <a:r>
              <a:rPr lang="en-US" sz="1800" dirty="0" err="1">
                <a:solidFill>
                  <a:schemeClr val="tx2"/>
                </a:solidFill>
              </a:rPr>
              <a:t>propensas</a:t>
            </a:r>
            <a:r>
              <a:rPr lang="en-US" sz="1800" dirty="0">
                <a:solidFill>
                  <a:schemeClr val="tx2"/>
                </a:solidFill>
              </a:rPr>
              <a:t> a </a:t>
            </a:r>
            <a:r>
              <a:rPr lang="en-US" sz="1800" dirty="0" err="1">
                <a:solidFill>
                  <a:schemeClr val="tx2"/>
                </a:solidFill>
              </a:rPr>
              <a:t>explosões</a:t>
            </a:r>
            <a:r>
              <a:rPr lang="en-US" sz="1800" dirty="0">
                <a:solidFill>
                  <a:schemeClr val="tx2"/>
                </a:solidFill>
              </a:rPr>
              <a:t>/</a:t>
            </a:r>
            <a:r>
              <a:rPr lang="en-US" sz="1800" dirty="0" err="1">
                <a:solidFill>
                  <a:schemeClr val="tx2"/>
                </a:solidFill>
              </a:rPr>
              <a:t>incêndios</a:t>
            </a:r>
            <a:r>
              <a:rPr lang="en-US" sz="1800" dirty="0">
                <a:solidFill>
                  <a:schemeClr val="tx2"/>
                </a:solidFill>
              </a:rPr>
              <a:t> </a:t>
            </a:r>
            <a:r>
              <a:rPr lang="en-US" sz="1800" dirty="0" err="1">
                <a:solidFill>
                  <a:schemeClr val="tx2"/>
                </a:solidFill>
              </a:rPr>
              <a:t>devem</a:t>
            </a:r>
            <a:r>
              <a:rPr lang="en-US" sz="1800" dirty="0">
                <a:solidFill>
                  <a:schemeClr val="tx2"/>
                </a:solidFill>
              </a:rPr>
              <a:t> </a:t>
            </a:r>
            <a:r>
              <a:rPr lang="en-US" sz="1800" dirty="0" err="1">
                <a:solidFill>
                  <a:schemeClr val="tx2"/>
                </a:solidFill>
              </a:rPr>
              <a:t>ser</a:t>
            </a:r>
            <a:r>
              <a:rPr lang="en-US" sz="1800" dirty="0">
                <a:solidFill>
                  <a:schemeClr val="tx2"/>
                </a:solidFill>
              </a:rPr>
              <a:t> </a:t>
            </a:r>
            <a:r>
              <a:rPr lang="en-US" sz="1800" dirty="0" err="1">
                <a:solidFill>
                  <a:schemeClr val="tx2"/>
                </a:solidFill>
              </a:rPr>
              <a:t>sinalizadas</a:t>
            </a:r>
            <a:r>
              <a:rPr lang="en-US" sz="1800" dirty="0">
                <a:solidFill>
                  <a:schemeClr val="tx2"/>
                </a:solidFill>
              </a:rPr>
              <a:t> e </a:t>
            </a:r>
            <a:r>
              <a:rPr lang="en-US" sz="1800" dirty="0" err="1">
                <a:solidFill>
                  <a:schemeClr val="tx2"/>
                </a:solidFill>
              </a:rPr>
              <a:t>proibido</a:t>
            </a:r>
            <a:r>
              <a:rPr lang="en-US" sz="1800" dirty="0">
                <a:solidFill>
                  <a:schemeClr val="tx2"/>
                </a:solidFill>
              </a:rPr>
              <a:t> o </a:t>
            </a:r>
            <a:r>
              <a:rPr lang="en-US" sz="1800" dirty="0" err="1">
                <a:solidFill>
                  <a:schemeClr val="tx2"/>
                </a:solidFill>
              </a:rPr>
              <a:t>uso</a:t>
            </a:r>
            <a:r>
              <a:rPr lang="en-US" sz="1800" dirty="0">
                <a:solidFill>
                  <a:schemeClr val="tx2"/>
                </a:solidFill>
              </a:rPr>
              <a:t> de </a:t>
            </a:r>
            <a:r>
              <a:rPr lang="en-US" sz="1800" dirty="0" err="1">
                <a:solidFill>
                  <a:schemeClr val="tx2"/>
                </a:solidFill>
              </a:rPr>
              <a:t>fontes</a:t>
            </a:r>
            <a:r>
              <a:rPr lang="en-US" sz="1800" dirty="0">
                <a:solidFill>
                  <a:schemeClr val="tx2"/>
                </a:solidFill>
              </a:rPr>
              <a:t> de </a:t>
            </a:r>
            <a:r>
              <a:rPr lang="en-US" sz="1800" dirty="0" err="1">
                <a:solidFill>
                  <a:schemeClr val="tx2"/>
                </a:solidFill>
              </a:rPr>
              <a:t>calor</a:t>
            </a:r>
            <a:r>
              <a:rPr lang="en-US" sz="1800" dirty="0">
                <a:solidFill>
                  <a:schemeClr val="tx2"/>
                </a:solidFill>
              </a:rPr>
              <a:t>, </a:t>
            </a:r>
            <a:r>
              <a:rPr lang="en-US" sz="1800" dirty="0" err="1">
                <a:solidFill>
                  <a:schemeClr val="tx2"/>
                </a:solidFill>
              </a:rPr>
              <a:t>faíscas</a:t>
            </a:r>
            <a:r>
              <a:rPr lang="en-US" sz="1800" dirty="0">
                <a:solidFill>
                  <a:schemeClr val="tx2"/>
                </a:solidFill>
              </a:rPr>
              <a:t> </a:t>
            </a:r>
            <a:r>
              <a:rPr lang="en-US" sz="1800" dirty="0" err="1">
                <a:solidFill>
                  <a:schemeClr val="tx2"/>
                </a:solidFill>
              </a:rPr>
              <a:t>ou</a:t>
            </a:r>
            <a:r>
              <a:rPr lang="en-US" sz="1800" dirty="0">
                <a:solidFill>
                  <a:schemeClr val="tx2"/>
                </a:solidFill>
              </a:rPr>
              <a:t> </a:t>
            </a:r>
            <a:r>
              <a:rPr lang="en-US" sz="1800" dirty="0" err="1">
                <a:solidFill>
                  <a:schemeClr val="tx2"/>
                </a:solidFill>
              </a:rPr>
              <a:t>chamas</a:t>
            </a:r>
            <a:r>
              <a:rPr lang="en-US" sz="1800" dirty="0">
                <a:solidFill>
                  <a:schemeClr val="tx2"/>
                </a:solidFill>
              </a:rPr>
              <a:t>.</a:t>
            </a:r>
          </a:p>
          <a:p>
            <a:pPr marL="1270000"/>
            <a:r>
              <a:rPr lang="en-US" sz="1800" dirty="0" err="1">
                <a:solidFill>
                  <a:schemeClr val="tx2"/>
                </a:solidFill>
              </a:rPr>
              <a:t>Tanques</a:t>
            </a:r>
            <a:r>
              <a:rPr lang="en-US" sz="1800" dirty="0">
                <a:solidFill>
                  <a:schemeClr val="tx2"/>
                </a:solidFill>
              </a:rPr>
              <a:t> e </a:t>
            </a:r>
            <a:r>
              <a:rPr lang="en-US" sz="1800" dirty="0" err="1">
                <a:solidFill>
                  <a:schemeClr val="tx2"/>
                </a:solidFill>
              </a:rPr>
              <a:t>depósitos</a:t>
            </a:r>
            <a:r>
              <a:rPr lang="en-US" sz="1800" dirty="0">
                <a:solidFill>
                  <a:schemeClr val="tx2"/>
                </a:solidFill>
              </a:rPr>
              <a:t> de </a:t>
            </a:r>
            <a:r>
              <a:rPr lang="en-US" sz="1800" dirty="0" err="1">
                <a:solidFill>
                  <a:schemeClr val="tx2"/>
                </a:solidFill>
              </a:rPr>
              <a:t>substâncias</a:t>
            </a:r>
            <a:r>
              <a:rPr lang="en-US" sz="1800" dirty="0">
                <a:solidFill>
                  <a:schemeClr val="tx2"/>
                </a:solidFill>
              </a:rPr>
              <a:t> </a:t>
            </a:r>
            <a:r>
              <a:rPr lang="en-US" sz="1800" dirty="0" err="1">
                <a:solidFill>
                  <a:schemeClr val="tx2"/>
                </a:solidFill>
              </a:rPr>
              <a:t>perigosas</a:t>
            </a:r>
            <a:r>
              <a:rPr lang="en-US" sz="1800" dirty="0">
                <a:solidFill>
                  <a:schemeClr val="tx2"/>
                </a:solidFill>
              </a:rPr>
              <a:t> </a:t>
            </a:r>
            <a:r>
              <a:rPr lang="en-US" sz="1800" dirty="0" err="1">
                <a:solidFill>
                  <a:schemeClr val="tx2"/>
                </a:solidFill>
              </a:rPr>
              <a:t>devem</a:t>
            </a:r>
            <a:r>
              <a:rPr lang="en-US" sz="1800" dirty="0">
                <a:solidFill>
                  <a:schemeClr val="tx2"/>
                </a:solidFill>
              </a:rPr>
              <a:t> </a:t>
            </a:r>
            <a:r>
              <a:rPr lang="en-US" sz="1800" dirty="0" err="1">
                <a:solidFill>
                  <a:schemeClr val="tx2"/>
                </a:solidFill>
              </a:rPr>
              <a:t>ser</a:t>
            </a:r>
            <a:r>
              <a:rPr lang="en-US" sz="1800" dirty="0">
                <a:solidFill>
                  <a:schemeClr val="tx2"/>
                </a:solidFill>
              </a:rPr>
              <a:t> </a:t>
            </a:r>
            <a:r>
              <a:rPr lang="en-US" sz="1800" dirty="0" err="1">
                <a:solidFill>
                  <a:schemeClr val="tx2"/>
                </a:solidFill>
              </a:rPr>
              <a:t>sinalizados</a:t>
            </a:r>
            <a:r>
              <a:rPr lang="en-US" sz="1800" dirty="0">
                <a:solidFill>
                  <a:schemeClr val="tx2"/>
                </a:solidFill>
              </a:rPr>
              <a:t> e o </a:t>
            </a:r>
            <a:r>
              <a:rPr lang="en-US" sz="1800" dirty="0" err="1">
                <a:solidFill>
                  <a:schemeClr val="tx2"/>
                </a:solidFill>
              </a:rPr>
              <a:t>acesso</a:t>
            </a:r>
            <a:r>
              <a:rPr lang="en-US" sz="1800" dirty="0">
                <a:solidFill>
                  <a:schemeClr val="tx2"/>
                </a:solidFill>
              </a:rPr>
              <a:t> </a:t>
            </a:r>
            <a:r>
              <a:rPr lang="en-US" sz="1800" dirty="0" err="1">
                <a:solidFill>
                  <a:schemeClr val="tx2"/>
                </a:solidFill>
              </a:rPr>
              <a:t>restrito</a:t>
            </a:r>
            <a:r>
              <a:rPr lang="en-US" sz="1800" dirty="0">
                <a:solidFill>
                  <a:schemeClr val="tx2"/>
                </a:solidFill>
              </a:rPr>
              <a:t> a </a:t>
            </a:r>
            <a:r>
              <a:rPr lang="en-US" sz="1800" dirty="0" err="1">
                <a:solidFill>
                  <a:schemeClr val="tx2"/>
                </a:solidFill>
              </a:rPr>
              <a:t>trabalhadores</a:t>
            </a:r>
            <a:r>
              <a:rPr lang="en-US" sz="1800" dirty="0">
                <a:solidFill>
                  <a:schemeClr val="tx2"/>
                </a:solidFill>
              </a:rPr>
              <a:t> </a:t>
            </a:r>
            <a:r>
              <a:rPr lang="en-US" sz="1800" dirty="0" err="1">
                <a:solidFill>
                  <a:schemeClr val="tx2"/>
                </a:solidFill>
              </a:rPr>
              <a:t>autorizados</a:t>
            </a:r>
            <a:r>
              <a:rPr lang="en-US" sz="1800" dirty="0">
                <a:solidFill>
                  <a:schemeClr val="tx2"/>
                </a:solidFill>
              </a:rPr>
              <a:t>.</a:t>
            </a:r>
          </a:p>
          <a:p>
            <a:pPr marL="1270000"/>
            <a:r>
              <a:rPr lang="en-US" sz="1800" dirty="0">
                <a:solidFill>
                  <a:schemeClr val="tx2"/>
                </a:solidFill>
              </a:rPr>
              <a:t>As </a:t>
            </a:r>
            <a:r>
              <a:rPr lang="en-US" sz="1800" dirty="0" err="1">
                <a:solidFill>
                  <a:schemeClr val="tx2"/>
                </a:solidFill>
              </a:rPr>
              <a:t>áreas</a:t>
            </a:r>
            <a:r>
              <a:rPr lang="en-US" sz="1800" dirty="0">
                <a:solidFill>
                  <a:schemeClr val="tx2"/>
                </a:solidFill>
              </a:rPr>
              <a:t> de </a:t>
            </a:r>
            <a:r>
              <a:rPr lang="en-US" sz="1800" dirty="0" err="1">
                <a:solidFill>
                  <a:schemeClr val="tx2"/>
                </a:solidFill>
              </a:rPr>
              <a:t>subsolo</a:t>
            </a:r>
            <a:r>
              <a:rPr lang="en-US" sz="1800" dirty="0">
                <a:solidFill>
                  <a:schemeClr val="tx2"/>
                </a:solidFill>
              </a:rPr>
              <a:t> </a:t>
            </a:r>
            <a:r>
              <a:rPr lang="en-US" sz="1800" dirty="0" err="1">
                <a:solidFill>
                  <a:schemeClr val="tx2"/>
                </a:solidFill>
              </a:rPr>
              <a:t>já</a:t>
            </a:r>
            <a:r>
              <a:rPr lang="en-US" sz="1800" dirty="0">
                <a:solidFill>
                  <a:schemeClr val="tx2"/>
                </a:solidFill>
              </a:rPr>
              <a:t> </a:t>
            </a:r>
            <a:r>
              <a:rPr lang="en-US" sz="1800" dirty="0" err="1">
                <a:solidFill>
                  <a:schemeClr val="tx2"/>
                </a:solidFill>
              </a:rPr>
              <a:t>lavradas</a:t>
            </a:r>
            <a:r>
              <a:rPr lang="en-US" sz="1800" dirty="0">
                <a:solidFill>
                  <a:schemeClr val="tx2"/>
                </a:solidFill>
              </a:rPr>
              <a:t> </a:t>
            </a:r>
            <a:r>
              <a:rPr lang="en-US" sz="1800" dirty="0" err="1">
                <a:solidFill>
                  <a:schemeClr val="tx2"/>
                </a:solidFill>
              </a:rPr>
              <a:t>ou</a:t>
            </a:r>
            <a:r>
              <a:rPr lang="en-US" sz="1800" dirty="0">
                <a:solidFill>
                  <a:schemeClr val="tx2"/>
                </a:solidFill>
              </a:rPr>
              <a:t> </a:t>
            </a:r>
            <a:r>
              <a:rPr lang="en-US" sz="1800" dirty="0" err="1">
                <a:solidFill>
                  <a:schemeClr val="tx2"/>
                </a:solidFill>
              </a:rPr>
              <a:t>desativadas</a:t>
            </a:r>
            <a:r>
              <a:rPr lang="en-US" sz="1800" dirty="0">
                <a:solidFill>
                  <a:schemeClr val="tx2"/>
                </a:solidFill>
              </a:rPr>
              <a:t> </a:t>
            </a:r>
            <a:r>
              <a:rPr lang="en-US" sz="1800" dirty="0" err="1">
                <a:solidFill>
                  <a:schemeClr val="tx2"/>
                </a:solidFill>
              </a:rPr>
              <a:t>devem</a:t>
            </a:r>
            <a:r>
              <a:rPr lang="en-US" sz="1800" dirty="0">
                <a:solidFill>
                  <a:schemeClr val="tx2"/>
                </a:solidFill>
              </a:rPr>
              <a:t> </a:t>
            </a:r>
            <a:r>
              <a:rPr lang="en-US" sz="1800" dirty="0" err="1">
                <a:solidFill>
                  <a:schemeClr val="tx2"/>
                </a:solidFill>
              </a:rPr>
              <a:t>permanecer</a:t>
            </a:r>
            <a:r>
              <a:rPr lang="en-US" sz="1800" dirty="0">
                <a:solidFill>
                  <a:schemeClr val="tx2"/>
                </a:solidFill>
              </a:rPr>
              <a:t> </a:t>
            </a:r>
            <a:r>
              <a:rPr lang="en-US" sz="1800" dirty="0" err="1">
                <a:solidFill>
                  <a:schemeClr val="tx2"/>
                </a:solidFill>
              </a:rPr>
              <a:t>sinalizadas</a:t>
            </a:r>
            <a:r>
              <a:rPr lang="en-US" sz="1800" dirty="0">
                <a:solidFill>
                  <a:schemeClr val="tx2"/>
                </a:solidFill>
              </a:rPr>
              <a:t> e </a:t>
            </a:r>
            <a:r>
              <a:rPr lang="en-US" sz="1800" dirty="0" err="1">
                <a:solidFill>
                  <a:schemeClr val="tx2"/>
                </a:solidFill>
              </a:rPr>
              <a:t>interditadas</a:t>
            </a:r>
            <a:r>
              <a:rPr lang="en-US" sz="1800" dirty="0">
                <a:solidFill>
                  <a:schemeClr val="tx2"/>
                </a:solidFill>
              </a:rPr>
              <a:t>, com </a:t>
            </a:r>
            <a:r>
              <a:rPr lang="en-US" sz="1800" dirty="0" err="1">
                <a:solidFill>
                  <a:schemeClr val="tx2"/>
                </a:solidFill>
              </a:rPr>
              <a:t>acesso</a:t>
            </a:r>
            <a:r>
              <a:rPr lang="en-US" sz="1800" dirty="0">
                <a:solidFill>
                  <a:schemeClr val="tx2"/>
                </a:solidFill>
              </a:rPr>
              <a:t> </a:t>
            </a:r>
            <a:r>
              <a:rPr lang="en-US" sz="1800" dirty="0" err="1">
                <a:solidFill>
                  <a:schemeClr val="tx2"/>
                </a:solidFill>
              </a:rPr>
              <a:t>permitido</a:t>
            </a:r>
            <a:r>
              <a:rPr lang="en-US" sz="1800" dirty="0">
                <a:solidFill>
                  <a:schemeClr val="tx2"/>
                </a:solidFill>
              </a:rPr>
              <a:t> </a:t>
            </a:r>
            <a:r>
              <a:rPr lang="en-US" sz="1800" dirty="0" err="1">
                <a:solidFill>
                  <a:schemeClr val="tx2"/>
                </a:solidFill>
              </a:rPr>
              <a:t>apenas</a:t>
            </a:r>
            <a:r>
              <a:rPr lang="en-US" sz="1800" dirty="0">
                <a:solidFill>
                  <a:schemeClr val="tx2"/>
                </a:solidFill>
              </a:rPr>
              <a:t> a </a:t>
            </a:r>
            <a:r>
              <a:rPr lang="en-US" sz="1800" dirty="0" err="1">
                <a:solidFill>
                  <a:schemeClr val="tx2"/>
                </a:solidFill>
              </a:rPr>
              <a:t>pessoas</a:t>
            </a:r>
            <a:r>
              <a:rPr lang="en-US" sz="1800" dirty="0">
                <a:solidFill>
                  <a:schemeClr val="tx2"/>
                </a:solidFill>
              </a:rPr>
              <a:t> </a:t>
            </a:r>
            <a:r>
              <a:rPr lang="en-US" sz="1800" dirty="0" err="1">
                <a:solidFill>
                  <a:schemeClr val="tx2"/>
                </a:solidFill>
              </a:rPr>
              <a:t>autorizadas</a:t>
            </a:r>
            <a:r>
              <a:rPr lang="en-US" sz="1800" dirty="0">
                <a:solidFill>
                  <a:schemeClr val="tx2"/>
                </a:solidFill>
              </a:rPr>
              <a:t>.</a:t>
            </a:r>
          </a:p>
          <a:p>
            <a:pPr marL="1270000"/>
            <a:r>
              <a:rPr lang="en-US" sz="1800" dirty="0" err="1">
                <a:solidFill>
                  <a:schemeClr val="tx2"/>
                </a:solidFill>
              </a:rPr>
              <a:t>Os</a:t>
            </a:r>
            <a:r>
              <a:rPr lang="en-US" sz="1800" dirty="0">
                <a:solidFill>
                  <a:schemeClr val="tx2"/>
                </a:solidFill>
              </a:rPr>
              <a:t> </a:t>
            </a:r>
            <a:r>
              <a:rPr lang="en-US" sz="1800" dirty="0" err="1">
                <a:solidFill>
                  <a:schemeClr val="tx2"/>
                </a:solidFill>
              </a:rPr>
              <a:t>recipientes</a:t>
            </a:r>
            <a:r>
              <a:rPr lang="en-US" sz="1800" dirty="0">
                <a:solidFill>
                  <a:schemeClr val="tx2"/>
                </a:solidFill>
              </a:rPr>
              <a:t> de </a:t>
            </a:r>
            <a:r>
              <a:rPr lang="en-US" sz="1800" dirty="0" err="1">
                <a:solidFill>
                  <a:schemeClr val="tx2"/>
                </a:solidFill>
              </a:rPr>
              <a:t>produtos</a:t>
            </a:r>
            <a:r>
              <a:rPr lang="en-US" sz="1800" dirty="0">
                <a:solidFill>
                  <a:schemeClr val="tx2"/>
                </a:solidFill>
              </a:rPr>
              <a:t> </a:t>
            </a:r>
            <a:r>
              <a:rPr lang="en-US" sz="1800" dirty="0" err="1">
                <a:solidFill>
                  <a:schemeClr val="tx2"/>
                </a:solidFill>
              </a:rPr>
              <a:t>tóxicos</a:t>
            </a:r>
            <a:r>
              <a:rPr lang="en-US" sz="1800" dirty="0">
                <a:solidFill>
                  <a:schemeClr val="tx2"/>
                </a:solidFill>
              </a:rPr>
              <a:t>, </a:t>
            </a:r>
            <a:r>
              <a:rPr lang="en-US" sz="1800" dirty="0" err="1">
                <a:solidFill>
                  <a:schemeClr val="tx2"/>
                </a:solidFill>
              </a:rPr>
              <a:t>perigosos</a:t>
            </a:r>
            <a:r>
              <a:rPr lang="en-US" sz="1800" dirty="0">
                <a:solidFill>
                  <a:schemeClr val="tx2"/>
                </a:solidFill>
              </a:rPr>
              <a:t> </a:t>
            </a:r>
            <a:r>
              <a:rPr lang="en-US" sz="1800" dirty="0" err="1">
                <a:solidFill>
                  <a:schemeClr val="tx2"/>
                </a:solidFill>
              </a:rPr>
              <a:t>ou</a:t>
            </a:r>
            <a:r>
              <a:rPr lang="en-US" sz="1800" dirty="0">
                <a:solidFill>
                  <a:schemeClr val="tx2"/>
                </a:solidFill>
              </a:rPr>
              <a:t> </a:t>
            </a:r>
            <a:r>
              <a:rPr lang="en-US" sz="1800" dirty="0" err="1">
                <a:solidFill>
                  <a:schemeClr val="tx2"/>
                </a:solidFill>
              </a:rPr>
              <a:t>inflamáveis</a:t>
            </a:r>
            <a:r>
              <a:rPr lang="en-US" sz="1800" dirty="0">
                <a:solidFill>
                  <a:schemeClr val="tx2"/>
                </a:solidFill>
              </a:rPr>
              <a:t> </a:t>
            </a:r>
            <a:r>
              <a:rPr lang="en-US" sz="1800" dirty="0" err="1">
                <a:solidFill>
                  <a:schemeClr val="tx2"/>
                </a:solidFill>
              </a:rPr>
              <a:t>devem</a:t>
            </a:r>
            <a:r>
              <a:rPr lang="en-US" sz="1800" dirty="0">
                <a:solidFill>
                  <a:schemeClr val="tx2"/>
                </a:solidFill>
              </a:rPr>
              <a:t> </a:t>
            </a:r>
            <a:r>
              <a:rPr lang="en-US" sz="1800" dirty="0" err="1">
                <a:solidFill>
                  <a:schemeClr val="tx2"/>
                </a:solidFill>
              </a:rPr>
              <a:t>ser</a:t>
            </a:r>
            <a:r>
              <a:rPr lang="en-US" sz="1800" dirty="0">
                <a:solidFill>
                  <a:schemeClr val="tx2"/>
                </a:solidFill>
              </a:rPr>
              <a:t> </a:t>
            </a:r>
            <a:r>
              <a:rPr lang="en-US" sz="1800" dirty="0" err="1">
                <a:solidFill>
                  <a:schemeClr val="tx2"/>
                </a:solidFill>
              </a:rPr>
              <a:t>rotulados</a:t>
            </a:r>
            <a:r>
              <a:rPr lang="en-US" sz="1800" dirty="0">
                <a:solidFill>
                  <a:schemeClr val="tx2"/>
                </a:solidFill>
              </a:rPr>
              <a:t> de </a:t>
            </a:r>
            <a:r>
              <a:rPr lang="en-US" sz="1800" dirty="0" err="1">
                <a:solidFill>
                  <a:schemeClr val="tx2"/>
                </a:solidFill>
              </a:rPr>
              <a:t>acordo</a:t>
            </a:r>
            <a:r>
              <a:rPr lang="en-US" sz="1800" dirty="0">
                <a:solidFill>
                  <a:schemeClr val="tx2"/>
                </a:solidFill>
              </a:rPr>
              <a:t> com a </a:t>
            </a:r>
            <a:r>
              <a:rPr lang="en-US" sz="1800" dirty="0" err="1">
                <a:solidFill>
                  <a:schemeClr val="tx2"/>
                </a:solidFill>
              </a:rPr>
              <a:t>regulamentação</a:t>
            </a:r>
            <a:r>
              <a:rPr lang="en-US" sz="1800" dirty="0">
                <a:solidFill>
                  <a:schemeClr val="tx2"/>
                </a:solidFill>
              </a:rPr>
              <a:t> </a:t>
            </a:r>
            <a:r>
              <a:rPr lang="en-US" sz="1800" dirty="0" err="1">
                <a:solidFill>
                  <a:schemeClr val="tx2"/>
                </a:solidFill>
              </a:rPr>
              <a:t>vigente</a:t>
            </a:r>
            <a:r>
              <a:rPr lang="en-US" sz="1800" dirty="0">
                <a:solidFill>
                  <a:schemeClr val="tx2"/>
                </a:solidFill>
              </a:rPr>
              <a:t> e as </a:t>
            </a:r>
            <a:r>
              <a:rPr lang="en-US" sz="1800" dirty="0" err="1">
                <a:solidFill>
                  <a:schemeClr val="tx2"/>
                </a:solidFill>
              </a:rPr>
              <a:t>áreas</a:t>
            </a:r>
            <a:r>
              <a:rPr lang="en-US" sz="1800" dirty="0">
                <a:solidFill>
                  <a:schemeClr val="tx2"/>
                </a:solidFill>
              </a:rPr>
              <a:t> de </a:t>
            </a:r>
            <a:r>
              <a:rPr lang="en-US" sz="1800" dirty="0" err="1">
                <a:solidFill>
                  <a:schemeClr val="tx2"/>
                </a:solidFill>
              </a:rPr>
              <a:t>basculamento</a:t>
            </a:r>
            <a:r>
              <a:rPr lang="en-US" sz="1800" dirty="0">
                <a:solidFill>
                  <a:schemeClr val="tx2"/>
                </a:solidFill>
              </a:rPr>
              <a:t> </a:t>
            </a:r>
            <a:r>
              <a:rPr lang="en-US" sz="1800" dirty="0" err="1">
                <a:solidFill>
                  <a:schemeClr val="tx2"/>
                </a:solidFill>
              </a:rPr>
              <a:t>devem</a:t>
            </a:r>
            <a:r>
              <a:rPr lang="en-US" sz="1800" dirty="0">
                <a:solidFill>
                  <a:schemeClr val="tx2"/>
                </a:solidFill>
              </a:rPr>
              <a:t> </a:t>
            </a:r>
            <a:r>
              <a:rPr lang="en-US" sz="1800" dirty="0" err="1">
                <a:solidFill>
                  <a:schemeClr val="tx2"/>
                </a:solidFill>
              </a:rPr>
              <a:t>ser</a:t>
            </a:r>
            <a:r>
              <a:rPr lang="en-US" sz="1800" dirty="0">
                <a:solidFill>
                  <a:schemeClr val="tx2"/>
                </a:solidFill>
              </a:rPr>
              <a:t> </a:t>
            </a:r>
            <a:r>
              <a:rPr lang="en-US" sz="1800" dirty="0" err="1">
                <a:solidFill>
                  <a:schemeClr val="tx2"/>
                </a:solidFill>
              </a:rPr>
              <a:t>protegidas</a:t>
            </a:r>
            <a:r>
              <a:rPr lang="en-US" sz="1800" dirty="0">
                <a:solidFill>
                  <a:schemeClr val="tx2"/>
                </a:solidFill>
              </a:rPr>
              <a:t> contra </a:t>
            </a:r>
            <a:r>
              <a:rPr lang="en-US" sz="1800" dirty="0" err="1">
                <a:solidFill>
                  <a:schemeClr val="tx2"/>
                </a:solidFill>
              </a:rPr>
              <a:t>quedas</a:t>
            </a:r>
            <a:r>
              <a:rPr lang="en-US" sz="1800" dirty="0">
                <a:solidFill>
                  <a:schemeClr val="tx2"/>
                </a:solidFill>
              </a:rPr>
              <a:t> </a:t>
            </a:r>
            <a:r>
              <a:rPr lang="en-US" sz="1800" dirty="0" err="1">
                <a:solidFill>
                  <a:schemeClr val="tx2"/>
                </a:solidFill>
              </a:rPr>
              <a:t>acidentais</a:t>
            </a:r>
            <a:r>
              <a:rPr lang="en-US" sz="1800" dirty="0">
                <a:solidFill>
                  <a:schemeClr val="tx2"/>
                </a:solidFill>
              </a:rPr>
              <a:t>.</a:t>
            </a:r>
          </a:p>
        </p:txBody>
      </p:sp>
      <p:grpSp>
        <p:nvGrpSpPr>
          <p:cNvPr id="21" name="Group 20">
            <a:extLst>
              <a:ext uri="{FF2B5EF4-FFF2-40B4-BE49-F238E27FC236}">
                <a16:creationId xmlns:a16="http://schemas.microsoft.com/office/drawing/2014/main" id="{C78D9229-E61D-4FEE-8321-2F8B64A8CA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6037" y="4852038"/>
            <a:ext cx="2151670" cy="1860256"/>
            <a:chOff x="-305" y="-4155"/>
            <a:chExt cx="2514948" cy="2174333"/>
          </a:xfrm>
        </p:grpSpPr>
        <p:sp>
          <p:nvSpPr>
            <p:cNvPr id="22" name="Freeform: Shape 21">
              <a:extLst>
                <a:ext uri="{FF2B5EF4-FFF2-40B4-BE49-F238E27FC236}">
                  <a16:creationId xmlns:a16="http://schemas.microsoft.com/office/drawing/2014/main" id="{1FDD3CCB-26A3-4D79-AEB6-7A60CF980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E9AC4470-5113-4709-B29F-CDB937F254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3E0D146C-9DAB-421E-AE88-5F854BF3F7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5" name="Freeform: Shape 24">
              <a:extLst>
                <a:ext uri="{FF2B5EF4-FFF2-40B4-BE49-F238E27FC236}">
                  <a16:creationId xmlns:a16="http://schemas.microsoft.com/office/drawing/2014/main" id="{12EB32A5-4408-4F6C-84B2-F9A908237A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245208" y="1711211"/>
            <a:ext cx="8674694" cy="4351338"/>
          </a:xfrm>
        </p:spPr>
        <p:txBody>
          <a:bodyPr>
            <a:normAutofit fontScale="55000" lnSpcReduction="20000"/>
          </a:bodyPr>
          <a:lstStyle/>
          <a:p>
            <a:pPr marL="0" indent="0">
              <a:buNone/>
            </a:pPr>
            <a:r>
              <a:rPr lang="pt-BR"/>
              <a:t>É necessário ter pelo menos um eletricista presente em trabalhos em instalações elétricas.</a:t>
            </a:r>
          </a:p>
          <a:p>
            <a:pPr marL="0" indent="0">
              <a:buNone/>
            </a:pPr>
            <a:r>
              <a:rPr lang="pt-BR"/>
              <a:t>As instalações elétricas devem ser projetadas, operadas, mantidas e ampliadas adequadamente para garantir a segurança.</a:t>
            </a:r>
          </a:p>
          <a:p>
            <a:pPr marL="0" indent="0">
              <a:buNone/>
            </a:pPr>
            <a:r>
              <a:rPr lang="pt-BR"/>
              <a:t>Os cabos e condutores de alimentação elétrica devem ser certificados por um organismo credenciado.</a:t>
            </a:r>
          </a:p>
          <a:p>
            <a:pPr marL="0" indent="0">
              <a:buNone/>
            </a:pPr>
            <a:r>
              <a:rPr lang="pt-BR"/>
              <a:t>Transformadores e capacitores devem atender a requisitos específicos, como ventilação, iluminação, ancoragem segura e sinalização.</a:t>
            </a:r>
          </a:p>
          <a:p>
            <a:pPr marL="0" indent="0">
              <a:buNone/>
            </a:pPr>
            <a:r>
              <a:rPr lang="pt-BR"/>
              <a:t>Cabos, instalações e equipamentos elétricos devem ser protegidos contra impactos, água e agentes químicos.</a:t>
            </a:r>
          </a:p>
          <a:p>
            <a:pPr marL="0" indent="0">
              <a:buNone/>
            </a:pPr>
            <a:r>
              <a:rPr lang="pt-BR"/>
              <a:t>Serviços de manutenção ou reparo de sistemas elétricos só podem ser realizados com equipamentos desligados, etiquetados, bloqueados e aterrados, a menos que sejam utilizadas técnicas adequadas para circuitos energizados.</a:t>
            </a:r>
          </a:p>
          <a:p>
            <a:pPr marL="0" indent="0">
              <a:buNone/>
            </a:pPr>
            <a:r>
              <a:rPr lang="pt-BR"/>
              <a:t>Equipamentos e máquinas de emergência devem ser mantidos em condições de funcionamento.</a:t>
            </a:r>
          </a:p>
          <a:p>
            <a:pPr marL="0" indent="0">
              <a:buNone/>
            </a:pPr>
            <a:r>
              <a:rPr lang="pt-BR"/>
              <a:t>Redes elétricas, transformadores, motores e circuitos elétricos devem estar equipados com dispositivos de proteção automáticos.</a:t>
            </a:r>
          </a:p>
          <a:p>
            <a:pPr marL="0" indent="0">
              <a:buNone/>
            </a:pPr>
            <a:r>
              <a:rPr lang="pt-BR"/>
              <a:t>Fios condutores de energia elétrica devem estar protegidos contra contatos acidentais.</a:t>
            </a:r>
          </a:p>
          <a:p>
            <a:pPr marL="0" indent="0">
              <a:buNone/>
            </a:pPr>
            <a:r>
              <a:rPr lang="pt-BR"/>
              <a:t>Toda instalação ou peça condutora que possa ficar sob tensão deve ser aterrada.</a:t>
            </a:r>
          </a:p>
          <a:p>
            <a:pPr marL="0" indent="0">
              <a:buNone/>
            </a:pPr>
            <a:endParaRPr lang="pt-BR" dirty="0"/>
          </a:p>
        </p:txBody>
      </p:sp>
      <p:sp>
        <p:nvSpPr>
          <p:cNvPr id="9" name="Title 1">
            <a:extLst>
              <a:ext uri="{FF2B5EF4-FFF2-40B4-BE49-F238E27FC236}">
                <a16:creationId xmlns:a16="http://schemas.microsoft.com/office/drawing/2014/main" id="{BB4C8F51-769E-CC54-7338-29181E4DBE6F}"/>
              </a:ext>
            </a:extLst>
          </p:cNvPr>
          <p:cNvSpPr txBox="1">
            <a:spLocks/>
          </p:cNvSpPr>
          <p:nvPr/>
        </p:nvSpPr>
        <p:spPr>
          <a:xfrm>
            <a:off x="0" y="0"/>
            <a:ext cx="12192000" cy="1539900"/>
          </a:xfrm>
          <a:prstGeom prst="rect">
            <a:avLst/>
          </a:prstGeom>
          <a:solidFill>
            <a:schemeClr val="tx1">
              <a:lumMod val="85000"/>
              <a:lumOff val="1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a:solidFill>
                  <a:schemeClr val="bg1"/>
                </a:solidFill>
              </a:rPr>
              <a:t>	Instalações Elétricas</a:t>
            </a:r>
            <a:endParaRPr lang="en-US" dirty="0">
              <a:solidFill>
                <a:schemeClr val="bg1"/>
              </a:solidFill>
            </a:endParaRPr>
          </a:p>
        </p:txBody>
      </p:sp>
      <p:pic>
        <p:nvPicPr>
          <p:cNvPr id="2" name="Imagem 3">
            <a:extLst>
              <a:ext uri="{FF2B5EF4-FFF2-40B4-BE49-F238E27FC236}">
                <a16:creationId xmlns:a16="http://schemas.microsoft.com/office/drawing/2014/main" id="{9EB62162-7238-5212-F42B-038E435663CF}"/>
              </a:ext>
            </a:extLst>
          </p:cNvPr>
          <p:cNvPicPr>
            <a:picLocks noChangeAspect="1"/>
          </p:cNvPicPr>
          <p:nvPr/>
        </p:nvPicPr>
        <p:blipFill>
          <a:blip r:embed="rId2"/>
          <a:stretch>
            <a:fillRect/>
          </a:stretch>
        </p:blipFill>
        <p:spPr>
          <a:xfrm>
            <a:off x="0" y="1439333"/>
            <a:ext cx="3048000" cy="5418667"/>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m 4">
            <a:extLst>
              <a:ext uri="{FF2B5EF4-FFF2-40B4-BE49-F238E27FC236}">
                <a16:creationId xmlns:a16="http://schemas.microsoft.com/office/drawing/2014/main" id="{314554C9-3A34-B095-DB39-9525ABEBE987}"/>
              </a:ext>
            </a:extLst>
          </p:cNvPr>
          <p:cNvPicPr>
            <a:picLocks noChangeAspect="1"/>
          </p:cNvPicPr>
          <p:nvPr/>
        </p:nvPicPr>
        <p:blipFill rotWithShape="1">
          <a:blip r:embed="rId2"/>
          <a:srcRect t="10709" r="-2" b="20317"/>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5" name="Imagem 5">
            <a:extLst>
              <a:ext uri="{FF2B5EF4-FFF2-40B4-BE49-F238E27FC236}">
                <a16:creationId xmlns:a16="http://schemas.microsoft.com/office/drawing/2014/main" id="{16500AE3-F923-56B0-5030-CE524F036685}"/>
              </a:ext>
            </a:extLst>
          </p:cNvPr>
          <p:cNvPicPr>
            <a:picLocks noChangeAspect="1"/>
          </p:cNvPicPr>
          <p:nvPr/>
        </p:nvPicPr>
        <p:blipFill rotWithShape="1">
          <a:blip r:embed="rId3"/>
          <a:srcRect t="27782" r="-2" b="-2"/>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12" name="Freeform: Shape 11">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itle 1">
            <a:extLst>
              <a:ext uri="{FF2B5EF4-FFF2-40B4-BE49-F238E27FC236}">
                <a16:creationId xmlns:a16="http://schemas.microsoft.com/office/drawing/2014/main" id="{CC34362D-7D00-A7A1-773C-7355A63C48BA}"/>
              </a:ext>
            </a:extLst>
          </p:cNvPr>
          <p:cNvSpPr txBox="1">
            <a:spLocks/>
          </p:cNvSpPr>
          <p:nvPr/>
        </p:nvSpPr>
        <p:spPr>
          <a:xfrm>
            <a:off x="448056" y="562463"/>
            <a:ext cx="4832802" cy="12435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400" kern="1200">
                <a:solidFill>
                  <a:schemeClr val="tx1"/>
                </a:solidFill>
                <a:latin typeface="+mj-lt"/>
                <a:ea typeface="+mj-ea"/>
                <a:cs typeface="+mj-cs"/>
              </a:rPr>
              <a:t>	Operações com Explosivos e Acessórios </a:t>
            </a:r>
          </a:p>
        </p:txBody>
      </p:sp>
      <p:sp>
        <p:nvSpPr>
          <p:cNvPr id="16" name="Rectangle 15">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8" name="Rectangle 17">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806474" y="1890524"/>
            <a:ext cx="6087332" cy="4073842"/>
          </a:xfrm>
        </p:spPr>
        <p:txBody>
          <a:bodyPr vert="horz" lIns="91440" tIns="45720" rIns="91440" bIns="45720" rtlCol="0">
            <a:noAutofit/>
          </a:bodyPr>
          <a:lstStyle/>
          <a:p>
            <a:pPr marL="1270000"/>
            <a:r>
              <a:rPr lang="en-US" sz="2000" b="0" i="0" dirty="0">
                <a:effectLst/>
              </a:rPr>
              <a:t>As </a:t>
            </a:r>
            <a:r>
              <a:rPr lang="en-US" sz="2000" b="0" i="0" dirty="0" err="1">
                <a:effectLst/>
              </a:rPr>
              <a:t>operações</a:t>
            </a:r>
            <a:r>
              <a:rPr lang="en-US" sz="2000" b="0" i="0" dirty="0">
                <a:effectLst/>
              </a:rPr>
              <a:t> com </a:t>
            </a:r>
            <a:r>
              <a:rPr lang="en-US" sz="2000" b="0" i="0" dirty="0" err="1">
                <a:effectLst/>
              </a:rPr>
              <a:t>explosivos</a:t>
            </a:r>
            <a:r>
              <a:rPr lang="en-US" sz="2000" b="0" i="0" dirty="0">
                <a:effectLst/>
              </a:rPr>
              <a:t> e </a:t>
            </a:r>
            <a:r>
              <a:rPr lang="en-US" sz="2000" b="0" i="0" dirty="0" err="1">
                <a:effectLst/>
              </a:rPr>
              <a:t>acessórios</a:t>
            </a:r>
            <a:r>
              <a:rPr lang="en-US" sz="2000" b="0" i="0" dirty="0">
                <a:effectLst/>
              </a:rPr>
              <a:t> </a:t>
            </a:r>
            <a:r>
              <a:rPr lang="en-US" sz="2000" b="0" i="0" dirty="0" err="1">
                <a:effectLst/>
              </a:rPr>
              <a:t>em</a:t>
            </a:r>
            <a:r>
              <a:rPr lang="en-US" sz="2000" b="0" i="0" dirty="0">
                <a:effectLst/>
              </a:rPr>
              <a:t> minas </a:t>
            </a:r>
            <a:r>
              <a:rPr lang="en-US" sz="2000" b="0" i="0" dirty="0" err="1">
                <a:effectLst/>
              </a:rPr>
              <a:t>devem</a:t>
            </a:r>
            <a:r>
              <a:rPr lang="en-US" sz="2000" b="0" i="0" dirty="0">
                <a:effectLst/>
              </a:rPr>
              <a:t> </a:t>
            </a:r>
            <a:r>
              <a:rPr lang="en-US" sz="2000" b="0" i="0" dirty="0" err="1">
                <a:effectLst/>
              </a:rPr>
              <a:t>seguir</a:t>
            </a:r>
            <a:r>
              <a:rPr lang="en-US" sz="2000" b="0" i="0" dirty="0">
                <a:effectLst/>
              </a:rPr>
              <a:t>, </a:t>
            </a:r>
            <a:r>
              <a:rPr lang="en-US" sz="2000" b="0" i="0" dirty="0" err="1">
                <a:effectLst/>
              </a:rPr>
              <a:t>além</a:t>
            </a:r>
            <a:r>
              <a:rPr lang="en-US" sz="2000" b="0" i="0" dirty="0">
                <a:effectLst/>
              </a:rPr>
              <a:t> das </a:t>
            </a:r>
            <a:r>
              <a:rPr lang="en-US" sz="2000" b="0" i="0" dirty="0" err="1">
                <a:effectLst/>
              </a:rPr>
              <a:t>normas</a:t>
            </a:r>
            <a:r>
              <a:rPr lang="en-US" sz="2000" b="0" i="0" dirty="0">
                <a:effectLst/>
              </a:rPr>
              <a:t> da NR, as </a:t>
            </a:r>
            <a:r>
              <a:rPr lang="en-US" sz="2000" b="0" i="0" dirty="0" err="1">
                <a:effectLst/>
              </a:rPr>
              <a:t>recomendações</a:t>
            </a:r>
            <a:r>
              <a:rPr lang="en-US" sz="2000" b="0" i="0" dirty="0">
                <a:effectLst/>
              </a:rPr>
              <a:t> do </a:t>
            </a:r>
            <a:r>
              <a:rPr lang="en-US" sz="2000" b="0" i="0" dirty="0" err="1">
                <a:effectLst/>
              </a:rPr>
              <a:t>fabricante</a:t>
            </a:r>
            <a:r>
              <a:rPr lang="en-US" sz="2000" b="0" i="0" dirty="0">
                <a:effectLst/>
              </a:rPr>
              <a:t> e </a:t>
            </a:r>
            <a:r>
              <a:rPr lang="en-US" sz="2000" b="0" i="0" dirty="0" err="1">
                <a:effectLst/>
              </a:rPr>
              <a:t>normas</a:t>
            </a:r>
            <a:r>
              <a:rPr lang="en-US" sz="2000" b="0" i="0" dirty="0">
                <a:effectLst/>
              </a:rPr>
              <a:t> do </a:t>
            </a:r>
            <a:r>
              <a:rPr lang="en-US" sz="2000" b="0" i="0" dirty="0" err="1">
                <a:effectLst/>
              </a:rPr>
              <a:t>Departamento</a:t>
            </a:r>
            <a:r>
              <a:rPr lang="en-US" sz="2000" b="0" i="0" dirty="0">
                <a:effectLst/>
              </a:rPr>
              <a:t> de </a:t>
            </a:r>
            <a:r>
              <a:rPr lang="en-US" sz="2000" b="0" i="0" dirty="0" err="1">
                <a:effectLst/>
              </a:rPr>
              <a:t>Fiscalização</a:t>
            </a:r>
            <a:r>
              <a:rPr lang="en-US" sz="2000" b="0" i="0" dirty="0">
                <a:effectLst/>
              </a:rPr>
              <a:t> de </a:t>
            </a:r>
            <a:r>
              <a:rPr lang="en-US" sz="2000" b="0" i="0" dirty="0" err="1">
                <a:effectLst/>
              </a:rPr>
              <a:t>Produtos</a:t>
            </a:r>
            <a:r>
              <a:rPr lang="en-US" sz="2000" b="0" i="0" dirty="0">
                <a:effectLst/>
              </a:rPr>
              <a:t> </a:t>
            </a:r>
            <a:r>
              <a:rPr lang="en-US" sz="2000" b="0" i="0" dirty="0" err="1">
                <a:effectLst/>
              </a:rPr>
              <a:t>Controlados</a:t>
            </a:r>
            <a:r>
              <a:rPr lang="en-US" sz="2000" b="0" i="0" dirty="0">
                <a:effectLst/>
              </a:rPr>
              <a:t> do </a:t>
            </a:r>
            <a:r>
              <a:rPr lang="en-US" sz="2000" b="0" i="0" dirty="0" err="1">
                <a:effectLst/>
              </a:rPr>
              <a:t>Ministério</a:t>
            </a:r>
            <a:r>
              <a:rPr lang="en-US" sz="2000" b="0" i="0" dirty="0">
                <a:effectLst/>
              </a:rPr>
              <a:t> da </a:t>
            </a:r>
            <a:r>
              <a:rPr lang="en-US" sz="2000" b="0" i="0" dirty="0" err="1">
                <a:effectLst/>
              </a:rPr>
              <a:t>Defesa</a:t>
            </a:r>
            <a:r>
              <a:rPr lang="en-US" sz="2000" b="0" i="0" dirty="0">
                <a:effectLst/>
              </a:rPr>
              <a:t>,. </a:t>
            </a:r>
          </a:p>
          <a:p>
            <a:pPr marL="1270000"/>
            <a:r>
              <a:rPr lang="en-US" sz="2000" b="0" i="0" dirty="0">
                <a:effectLst/>
              </a:rPr>
              <a:t>O </a:t>
            </a:r>
            <a:r>
              <a:rPr lang="en-US" sz="2000" b="0" i="0" dirty="0" err="1">
                <a:effectLst/>
              </a:rPr>
              <a:t>manuseio</a:t>
            </a:r>
            <a:r>
              <a:rPr lang="en-US" sz="2000" b="0" i="0" dirty="0">
                <a:effectLst/>
              </a:rPr>
              <a:t> e </a:t>
            </a:r>
            <a:r>
              <a:rPr lang="en-US" sz="2000" b="0" i="0" dirty="0" err="1">
                <a:effectLst/>
              </a:rPr>
              <a:t>utilização</a:t>
            </a:r>
            <a:r>
              <a:rPr lang="en-US" sz="2000" b="0" i="0" dirty="0">
                <a:effectLst/>
              </a:rPr>
              <a:t> de material </a:t>
            </a:r>
            <a:r>
              <a:rPr lang="en-US" sz="2000" b="0" i="0" dirty="0" err="1">
                <a:effectLst/>
              </a:rPr>
              <a:t>explosivo</a:t>
            </a:r>
            <a:r>
              <a:rPr lang="en-US" sz="2000" b="0" i="0" dirty="0">
                <a:effectLst/>
              </a:rPr>
              <a:t> </a:t>
            </a:r>
            <a:r>
              <a:rPr lang="en-US" sz="2000" b="0" i="0" dirty="0" err="1">
                <a:effectLst/>
              </a:rPr>
              <a:t>devem</a:t>
            </a:r>
            <a:r>
              <a:rPr lang="en-US" sz="2000" b="0" i="0" dirty="0">
                <a:effectLst/>
              </a:rPr>
              <a:t> </a:t>
            </a:r>
            <a:r>
              <a:rPr lang="en-US" sz="2000" b="0" i="0" dirty="0" err="1">
                <a:effectLst/>
              </a:rPr>
              <a:t>ser</a:t>
            </a:r>
            <a:r>
              <a:rPr lang="en-US" sz="2000" b="0" i="0" dirty="0">
                <a:effectLst/>
              </a:rPr>
              <a:t> </a:t>
            </a:r>
            <a:r>
              <a:rPr lang="en-US" sz="2000" b="0" i="0" dirty="0" err="1">
                <a:effectLst/>
              </a:rPr>
              <a:t>feitos</a:t>
            </a:r>
            <a:r>
              <a:rPr lang="en-US" sz="2000" b="0" i="0" dirty="0">
                <a:effectLst/>
              </a:rPr>
              <a:t> </a:t>
            </a:r>
            <a:r>
              <a:rPr lang="en-US" sz="2000" b="0" i="0" dirty="0" err="1">
                <a:effectLst/>
              </a:rPr>
              <a:t>por</a:t>
            </a:r>
            <a:r>
              <a:rPr lang="en-US" sz="2000" b="0" i="0" dirty="0">
                <a:effectLst/>
              </a:rPr>
              <a:t> </a:t>
            </a:r>
            <a:r>
              <a:rPr lang="en-US" sz="2000" b="0" i="0" dirty="0" err="1">
                <a:effectLst/>
              </a:rPr>
              <a:t>pessoal</a:t>
            </a:r>
            <a:r>
              <a:rPr lang="en-US" sz="2000" b="0" i="0" dirty="0">
                <a:effectLst/>
              </a:rPr>
              <a:t> </a:t>
            </a:r>
            <a:r>
              <a:rPr lang="en-US" sz="2000" b="0" i="0" dirty="0" err="1">
                <a:effectLst/>
              </a:rPr>
              <a:t>treinado</a:t>
            </a:r>
            <a:r>
              <a:rPr lang="en-US" sz="2000" b="0" i="0" dirty="0">
                <a:effectLst/>
              </a:rPr>
              <a:t>. </a:t>
            </a:r>
          </a:p>
          <a:p>
            <a:pPr marL="1270000"/>
            <a:r>
              <a:rPr lang="en-US" sz="2000" b="0" i="0" dirty="0" err="1">
                <a:effectLst/>
              </a:rPr>
              <a:t>Em</a:t>
            </a:r>
            <a:r>
              <a:rPr lang="en-US" sz="2000" b="0" i="0" dirty="0">
                <a:effectLst/>
              </a:rPr>
              <a:t> </a:t>
            </a:r>
            <a:r>
              <a:rPr lang="en-US" sz="2000" b="0" i="0" dirty="0" err="1">
                <a:effectLst/>
              </a:rPr>
              <a:t>cada</a:t>
            </a:r>
            <a:r>
              <a:rPr lang="en-US" sz="2000" b="0" i="0" dirty="0">
                <a:effectLst/>
              </a:rPr>
              <a:t> mina, </a:t>
            </a:r>
            <a:r>
              <a:rPr lang="en-US" sz="2000" b="0" i="0" dirty="0" err="1">
                <a:effectLst/>
              </a:rPr>
              <a:t>deve</a:t>
            </a:r>
            <a:r>
              <a:rPr lang="en-US" sz="2000" b="0" i="0" dirty="0">
                <a:effectLst/>
              </a:rPr>
              <a:t> </a:t>
            </a:r>
            <a:r>
              <a:rPr lang="en-US" sz="2000" b="0" i="0" dirty="0" err="1">
                <a:effectLst/>
              </a:rPr>
              <a:t>estar</a:t>
            </a:r>
            <a:r>
              <a:rPr lang="en-US" sz="2000" b="0" i="0" dirty="0">
                <a:effectLst/>
              </a:rPr>
              <a:t> </a:t>
            </a:r>
            <a:r>
              <a:rPr lang="en-US" sz="2000" b="0" i="0" dirty="0" err="1">
                <a:effectLst/>
              </a:rPr>
              <a:t>disponível</a:t>
            </a:r>
            <a:r>
              <a:rPr lang="en-US" sz="2000" b="0" i="0" dirty="0">
                <a:effectLst/>
              </a:rPr>
              <a:t> um </a:t>
            </a:r>
            <a:r>
              <a:rPr lang="en-US" sz="2000" b="0" i="0" dirty="0" err="1">
                <a:effectLst/>
              </a:rPr>
              <a:t>plano</a:t>
            </a:r>
            <a:r>
              <a:rPr lang="en-US" sz="2000" b="0" i="0" dirty="0">
                <a:effectLst/>
              </a:rPr>
              <a:t> de </a:t>
            </a:r>
            <a:r>
              <a:rPr lang="en-US" sz="2000" b="0" i="0" dirty="0" err="1">
                <a:effectLst/>
              </a:rPr>
              <a:t>fogo</a:t>
            </a:r>
            <a:r>
              <a:rPr lang="en-US" sz="2000" b="0" i="0" dirty="0">
                <a:effectLst/>
              </a:rPr>
              <a:t> </a:t>
            </a:r>
            <a:r>
              <a:rPr lang="en-US" sz="2000" b="0" i="0" dirty="0" err="1">
                <a:effectLst/>
              </a:rPr>
              <a:t>que</a:t>
            </a:r>
            <a:r>
              <a:rPr lang="en-US" sz="2000" b="0" i="0" dirty="0">
                <a:effectLst/>
              </a:rPr>
              <a:t> </a:t>
            </a:r>
            <a:r>
              <a:rPr lang="en-US" sz="2000" b="0" i="0" dirty="0" err="1">
                <a:effectLst/>
              </a:rPr>
              <a:t>contenha</a:t>
            </a:r>
            <a:r>
              <a:rPr lang="en-US" sz="2000" b="0" i="0" dirty="0">
                <a:effectLst/>
              </a:rPr>
              <a:t> </a:t>
            </a:r>
            <a:r>
              <a:rPr lang="en-US" sz="2000" b="0" i="0" dirty="0" err="1">
                <a:effectLst/>
              </a:rPr>
              <a:t>informações</a:t>
            </a:r>
            <a:r>
              <a:rPr lang="en-US" sz="2000" b="0" i="0" dirty="0">
                <a:effectLst/>
              </a:rPr>
              <a:t> </a:t>
            </a:r>
            <a:r>
              <a:rPr lang="en-US" sz="2000" b="0" i="0" dirty="0" err="1">
                <a:effectLst/>
              </a:rPr>
              <a:t>como</a:t>
            </a:r>
            <a:r>
              <a:rPr lang="en-US" sz="2000" b="0" i="0" dirty="0">
                <a:effectLst/>
              </a:rPr>
              <a:t> </a:t>
            </a:r>
            <a:r>
              <a:rPr lang="en-US" sz="2000" b="0" i="0" dirty="0" err="1">
                <a:effectLst/>
              </a:rPr>
              <a:t>disposição</a:t>
            </a:r>
            <a:r>
              <a:rPr lang="en-US" sz="2000" b="0" i="0" dirty="0">
                <a:effectLst/>
              </a:rPr>
              <a:t> e </a:t>
            </a:r>
            <a:r>
              <a:rPr lang="en-US" sz="2000" b="0" i="0" dirty="0" err="1">
                <a:effectLst/>
              </a:rPr>
              <a:t>profundidade</a:t>
            </a:r>
            <a:r>
              <a:rPr lang="en-US" sz="2000" b="0" i="0" dirty="0">
                <a:effectLst/>
              </a:rPr>
              <a:t> dos </a:t>
            </a:r>
            <a:r>
              <a:rPr lang="en-US" sz="2000" b="0" i="0" dirty="0" err="1">
                <a:effectLst/>
              </a:rPr>
              <a:t>furos</a:t>
            </a:r>
            <a:r>
              <a:rPr lang="en-US" sz="2000" b="0" i="0" dirty="0">
                <a:effectLst/>
              </a:rPr>
              <a:t>, </a:t>
            </a:r>
            <a:r>
              <a:rPr lang="en-US" sz="2000" b="0" i="0" dirty="0" err="1">
                <a:effectLst/>
              </a:rPr>
              <a:t>quantidade</a:t>
            </a:r>
            <a:r>
              <a:rPr lang="en-US" sz="2000" b="0" i="0" dirty="0">
                <a:effectLst/>
              </a:rPr>
              <a:t> e </a:t>
            </a:r>
            <a:r>
              <a:rPr lang="en-US" sz="2000" b="0" i="0" dirty="0" err="1">
                <a:effectLst/>
              </a:rPr>
              <a:t>tipo</a:t>
            </a:r>
            <a:r>
              <a:rPr lang="en-US" sz="2000" b="0" i="0" dirty="0">
                <a:effectLst/>
              </a:rPr>
              <a:t> de </a:t>
            </a:r>
            <a:r>
              <a:rPr lang="en-US" sz="2000" b="0" i="0" dirty="0" err="1">
                <a:effectLst/>
              </a:rPr>
              <a:t>explosivos</a:t>
            </a:r>
            <a:r>
              <a:rPr lang="en-US" sz="2000" b="0" i="0" dirty="0">
                <a:effectLst/>
              </a:rPr>
              <a:t> </a:t>
            </a:r>
            <a:r>
              <a:rPr lang="en-US" sz="2000" b="0" i="0" dirty="0" err="1">
                <a:effectLst/>
              </a:rPr>
              <a:t>utilizados</a:t>
            </a:r>
            <a:r>
              <a:rPr lang="en-US" sz="2000" b="0" i="0" dirty="0">
                <a:effectLst/>
              </a:rPr>
              <a:t>, entre </a:t>
            </a:r>
            <a:r>
              <a:rPr lang="en-US" sz="2000" b="0" i="0" dirty="0" err="1">
                <a:effectLst/>
              </a:rPr>
              <a:t>outras</a:t>
            </a:r>
            <a:r>
              <a:rPr lang="en-US" sz="2000" b="0" i="0" dirty="0">
                <a:effectLst/>
              </a:rPr>
              <a:t> </a:t>
            </a:r>
            <a:r>
              <a:rPr lang="en-US" sz="2000" b="0" i="0" dirty="0" err="1">
                <a:effectLst/>
              </a:rPr>
              <a:t>informações</a:t>
            </a:r>
            <a:r>
              <a:rPr lang="en-US" sz="2000" b="0" i="0" dirty="0">
                <a:effectLst/>
              </a:rPr>
              <a:t>. </a:t>
            </a:r>
            <a:r>
              <a:rPr lang="en-US" sz="2000" b="0" i="0" dirty="0" err="1">
                <a:effectLst/>
              </a:rPr>
              <a:t>Esse</a:t>
            </a:r>
            <a:r>
              <a:rPr lang="en-US" sz="2000" b="0" i="0" dirty="0">
                <a:effectLst/>
              </a:rPr>
              <a:t> </a:t>
            </a:r>
            <a:r>
              <a:rPr lang="en-US" sz="2000" b="0" i="0" dirty="0" err="1">
                <a:effectLst/>
              </a:rPr>
              <a:t>plano</a:t>
            </a:r>
            <a:r>
              <a:rPr lang="en-US" sz="2000" b="0" i="0" dirty="0">
                <a:effectLst/>
              </a:rPr>
              <a:t> </a:t>
            </a:r>
            <a:r>
              <a:rPr lang="en-US" sz="2000" b="0" i="0" dirty="0" err="1">
                <a:effectLst/>
              </a:rPr>
              <a:t>deve</a:t>
            </a:r>
            <a:r>
              <a:rPr lang="en-US" sz="2000" b="0" i="0" dirty="0">
                <a:effectLst/>
              </a:rPr>
              <a:t> </a:t>
            </a:r>
            <a:r>
              <a:rPr lang="en-US" sz="2000" b="0" i="0" dirty="0" err="1">
                <a:effectLst/>
              </a:rPr>
              <a:t>ser</a:t>
            </a:r>
            <a:r>
              <a:rPr lang="en-US" sz="2000" b="0" i="0" dirty="0">
                <a:effectLst/>
              </a:rPr>
              <a:t> </a:t>
            </a:r>
            <a:r>
              <a:rPr lang="en-US" sz="2000" b="0" i="0" dirty="0" err="1">
                <a:effectLst/>
              </a:rPr>
              <a:t>elaborado</a:t>
            </a:r>
            <a:r>
              <a:rPr lang="en-US" sz="2000" b="0" i="0" dirty="0">
                <a:effectLst/>
              </a:rPr>
              <a:t> </a:t>
            </a:r>
            <a:r>
              <a:rPr lang="en-US" sz="2000" b="0" i="0" dirty="0" err="1">
                <a:effectLst/>
              </a:rPr>
              <a:t>por</a:t>
            </a:r>
            <a:r>
              <a:rPr lang="en-US" sz="2000" b="0" i="0" dirty="0">
                <a:effectLst/>
              </a:rPr>
              <a:t> um </a:t>
            </a:r>
            <a:r>
              <a:rPr lang="en-US" sz="2000" b="0" i="0" dirty="0" err="1">
                <a:effectLst/>
              </a:rPr>
              <a:t>profissional</a:t>
            </a:r>
            <a:r>
              <a:rPr lang="en-US" sz="2000" b="0" i="0" dirty="0">
                <a:effectLst/>
              </a:rPr>
              <a:t> </a:t>
            </a:r>
            <a:r>
              <a:rPr lang="en-US" sz="2000" b="0" i="0" dirty="0" err="1">
                <a:effectLst/>
              </a:rPr>
              <a:t>legalmente</a:t>
            </a:r>
            <a:r>
              <a:rPr lang="en-US" sz="2000" b="0" i="0" dirty="0">
                <a:effectLst/>
              </a:rPr>
              <a:t> </a:t>
            </a:r>
            <a:r>
              <a:rPr lang="en-US" sz="2000" b="0" i="0" dirty="0" err="1">
                <a:effectLst/>
              </a:rPr>
              <a:t>habilitado</a:t>
            </a:r>
            <a:r>
              <a:rPr lang="en-US" sz="2000" b="0" i="0" dirty="0">
                <a:effectLst/>
              </a:rPr>
              <a:t>. </a:t>
            </a:r>
          </a:p>
          <a:p>
            <a:pPr marL="1041400" indent="0">
              <a:buNone/>
            </a:pPr>
            <a:endParaRPr lang="en-US" sz="20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m 4">
            <a:extLst>
              <a:ext uri="{FF2B5EF4-FFF2-40B4-BE49-F238E27FC236}">
                <a16:creationId xmlns:a16="http://schemas.microsoft.com/office/drawing/2014/main" id="{314554C9-3A34-B095-DB39-9525ABEBE987}"/>
              </a:ext>
            </a:extLst>
          </p:cNvPr>
          <p:cNvPicPr>
            <a:picLocks noChangeAspect="1"/>
          </p:cNvPicPr>
          <p:nvPr/>
        </p:nvPicPr>
        <p:blipFill rotWithShape="1">
          <a:blip r:embed="rId2"/>
          <a:srcRect t="10709" r="-2" b="20317"/>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5" name="Imagem 5">
            <a:extLst>
              <a:ext uri="{FF2B5EF4-FFF2-40B4-BE49-F238E27FC236}">
                <a16:creationId xmlns:a16="http://schemas.microsoft.com/office/drawing/2014/main" id="{16500AE3-F923-56B0-5030-CE524F036685}"/>
              </a:ext>
            </a:extLst>
          </p:cNvPr>
          <p:cNvPicPr>
            <a:picLocks noChangeAspect="1"/>
          </p:cNvPicPr>
          <p:nvPr/>
        </p:nvPicPr>
        <p:blipFill rotWithShape="1">
          <a:blip r:embed="rId3"/>
          <a:srcRect t="27782" r="-2" b="-2"/>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p:nvSpPr>
          <p:cNvPr id="4" name="Title 1">
            <a:extLst>
              <a:ext uri="{FF2B5EF4-FFF2-40B4-BE49-F238E27FC236}">
                <a16:creationId xmlns:a16="http://schemas.microsoft.com/office/drawing/2014/main" id="{CC34362D-7D00-A7A1-773C-7355A63C48BA}"/>
              </a:ext>
            </a:extLst>
          </p:cNvPr>
          <p:cNvSpPr txBox="1">
            <a:spLocks/>
          </p:cNvSpPr>
          <p:nvPr/>
        </p:nvSpPr>
        <p:spPr>
          <a:xfrm>
            <a:off x="448056" y="533977"/>
            <a:ext cx="4832802" cy="12435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400" kern="1200">
                <a:solidFill>
                  <a:schemeClr val="tx1"/>
                </a:solidFill>
                <a:latin typeface="+mj-lt"/>
                <a:ea typeface="+mj-ea"/>
                <a:cs typeface="+mj-cs"/>
              </a:rPr>
              <a:t>	Operações com Explosivos e Acessórios </a:t>
            </a:r>
          </a:p>
        </p:txBody>
      </p:sp>
      <p:sp>
        <p:nvSpPr>
          <p:cNvPr id="3" name="Content Placeholder 2"/>
          <p:cNvSpPr>
            <a:spLocks noGrp="1"/>
          </p:cNvSpPr>
          <p:nvPr>
            <p:ph idx="1"/>
          </p:nvPr>
        </p:nvSpPr>
        <p:spPr>
          <a:xfrm>
            <a:off x="-806474" y="1924622"/>
            <a:ext cx="6087332" cy="4073842"/>
          </a:xfrm>
        </p:spPr>
        <p:txBody>
          <a:bodyPr vert="horz" lIns="91440" tIns="45720" rIns="91440" bIns="45720" rtlCol="0">
            <a:noAutofit/>
          </a:bodyPr>
          <a:lstStyle/>
          <a:p>
            <a:pPr marL="1384300" indent="-342900"/>
            <a:r>
              <a:rPr lang="en-US" sz="2000" b="0" i="0" dirty="0">
                <a:effectLst/>
              </a:rPr>
              <a:t>A </a:t>
            </a:r>
            <a:r>
              <a:rPr lang="en-US" sz="2000" b="0" i="0" dirty="0" err="1">
                <a:effectLst/>
              </a:rPr>
              <a:t>execução</a:t>
            </a:r>
            <a:r>
              <a:rPr lang="en-US" sz="2000" b="0" i="0" dirty="0">
                <a:effectLst/>
              </a:rPr>
              <a:t> do </a:t>
            </a:r>
            <a:r>
              <a:rPr lang="en-US" sz="2000" b="0" i="0" dirty="0" err="1">
                <a:effectLst/>
              </a:rPr>
              <a:t>plano</a:t>
            </a:r>
            <a:r>
              <a:rPr lang="en-US" sz="2000" b="0" i="0" dirty="0">
                <a:effectLst/>
              </a:rPr>
              <a:t> de </a:t>
            </a:r>
            <a:r>
              <a:rPr lang="en-US" sz="2000" b="0" i="0" dirty="0" err="1">
                <a:effectLst/>
              </a:rPr>
              <a:t>fogo</a:t>
            </a:r>
            <a:r>
              <a:rPr lang="en-US" sz="2000" b="0" i="0" dirty="0">
                <a:effectLst/>
              </a:rPr>
              <a:t> e </a:t>
            </a:r>
            <a:r>
              <a:rPr lang="en-US" sz="2000" b="0" i="0" dirty="0" err="1">
                <a:effectLst/>
              </a:rPr>
              <a:t>atividades</a:t>
            </a:r>
            <a:r>
              <a:rPr lang="en-US" sz="2000" b="0" i="0" dirty="0">
                <a:effectLst/>
              </a:rPr>
              <a:t> </a:t>
            </a:r>
            <a:r>
              <a:rPr lang="en-US" sz="2000" b="0" i="0" dirty="0" err="1">
                <a:effectLst/>
              </a:rPr>
              <a:t>correlatas</a:t>
            </a:r>
            <a:r>
              <a:rPr lang="en-US" sz="2000" b="0" i="0" dirty="0">
                <a:effectLst/>
              </a:rPr>
              <a:t> </a:t>
            </a:r>
            <a:r>
              <a:rPr lang="en-US" sz="2000" b="0" i="0" dirty="0" err="1">
                <a:effectLst/>
              </a:rPr>
              <a:t>devem</a:t>
            </a:r>
            <a:r>
              <a:rPr lang="en-US" sz="2000" b="0" i="0" dirty="0">
                <a:effectLst/>
              </a:rPr>
              <a:t> </a:t>
            </a:r>
            <a:r>
              <a:rPr lang="en-US" sz="2000" b="0" i="0" dirty="0" err="1">
                <a:effectLst/>
              </a:rPr>
              <a:t>ser</a:t>
            </a:r>
            <a:r>
              <a:rPr lang="en-US" sz="2000" b="0" i="0" dirty="0">
                <a:effectLst/>
              </a:rPr>
              <a:t> </a:t>
            </a:r>
            <a:r>
              <a:rPr lang="en-US" sz="2000" b="0" i="0" dirty="0" err="1">
                <a:effectLst/>
              </a:rPr>
              <a:t>supervisionadas</a:t>
            </a:r>
            <a:r>
              <a:rPr lang="en-US" sz="2000" b="0" i="0" dirty="0">
                <a:effectLst/>
              </a:rPr>
              <a:t> </a:t>
            </a:r>
            <a:r>
              <a:rPr lang="en-US" sz="2000" b="0" i="0" dirty="0" err="1">
                <a:effectLst/>
              </a:rPr>
              <a:t>ou</a:t>
            </a:r>
            <a:r>
              <a:rPr lang="en-US" sz="2000" b="0" i="0" dirty="0">
                <a:effectLst/>
              </a:rPr>
              <a:t> </a:t>
            </a:r>
            <a:r>
              <a:rPr lang="en-US" sz="2000" b="0" i="0" dirty="0" err="1">
                <a:effectLst/>
              </a:rPr>
              <a:t>executadas</a:t>
            </a:r>
            <a:r>
              <a:rPr lang="en-US" sz="2000" b="0" i="0" dirty="0">
                <a:effectLst/>
              </a:rPr>
              <a:t> </a:t>
            </a:r>
            <a:r>
              <a:rPr lang="en-US" sz="2000" b="0" i="0" dirty="0" err="1">
                <a:effectLst/>
              </a:rPr>
              <a:t>pelo</a:t>
            </a:r>
            <a:r>
              <a:rPr lang="en-US" sz="2000" b="0" i="0" dirty="0">
                <a:effectLst/>
              </a:rPr>
              <a:t> </a:t>
            </a:r>
            <a:r>
              <a:rPr lang="en-US" sz="2000" b="0" i="0" dirty="0" err="1">
                <a:effectLst/>
              </a:rPr>
              <a:t>encarregado</a:t>
            </a:r>
            <a:r>
              <a:rPr lang="en-US" sz="2000" b="0" i="0" dirty="0">
                <a:effectLst/>
              </a:rPr>
              <a:t>-do-</a:t>
            </a:r>
            <a:r>
              <a:rPr lang="en-US" sz="2000" b="0" i="0" dirty="0" err="1">
                <a:effectLst/>
              </a:rPr>
              <a:t>fogo</a:t>
            </a:r>
            <a:r>
              <a:rPr lang="en-US" sz="2000" b="0" i="0" dirty="0">
                <a:effectLst/>
              </a:rPr>
              <a:t>, </a:t>
            </a:r>
            <a:r>
              <a:rPr lang="en-US" sz="2000" b="0" i="0" dirty="0" err="1">
                <a:effectLst/>
              </a:rPr>
              <a:t>que</a:t>
            </a:r>
            <a:r>
              <a:rPr lang="en-US" sz="2000" b="0" i="0" dirty="0">
                <a:effectLst/>
              </a:rPr>
              <a:t> é </a:t>
            </a:r>
            <a:r>
              <a:rPr lang="en-US" sz="2000" b="0" i="0" dirty="0" err="1">
                <a:effectLst/>
              </a:rPr>
              <a:t>responsável</a:t>
            </a:r>
            <a:r>
              <a:rPr lang="en-US" sz="2000" b="0" i="0" dirty="0">
                <a:effectLst/>
              </a:rPr>
              <a:t> </a:t>
            </a:r>
            <a:r>
              <a:rPr lang="en-US" sz="2000" b="0" i="0" dirty="0" err="1">
                <a:effectLst/>
              </a:rPr>
              <a:t>por</a:t>
            </a:r>
            <a:r>
              <a:rPr lang="en-US" sz="2000" b="0" i="0" dirty="0">
                <a:effectLst/>
              </a:rPr>
              <a:t> </a:t>
            </a:r>
            <a:r>
              <a:rPr lang="en-US" sz="2000" b="0" i="0" dirty="0" err="1">
                <a:effectLst/>
              </a:rPr>
              <a:t>várias</a:t>
            </a:r>
            <a:r>
              <a:rPr lang="en-US" sz="2000" b="0" i="0" dirty="0">
                <a:effectLst/>
              </a:rPr>
              <a:t> </a:t>
            </a:r>
            <a:r>
              <a:rPr lang="en-US" sz="2000" b="0" i="0" dirty="0" err="1">
                <a:effectLst/>
              </a:rPr>
              <a:t>atividades</a:t>
            </a:r>
            <a:r>
              <a:rPr lang="en-US" sz="2000" b="0" i="0" dirty="0">
                <a:effectLst/>
              </a:rPr>
              <a:t>, </a:t>
            </a:r>
            <a:r>
              <a:rPr lang="en-US" sz="2000" b="0" i="0" dirty="0" err="1">
                <a:effectLst/>
              </a:rPr>
              <a:t>como</a:t>
            </a:r>
            <a:r>
              <a:rPr lang="en-US" sz="2000" b="0" i="0" dirty="0">
                <a:effectLst/>
              </a:rPr>
              <a:t> </a:t>
            </a:r>
            <a:r>
              <a:rPr lang="en-US" sz="2000" b="0" i="0" dirty="0" err="1">
                <a:effectLst/>
              </a:rPr>
              <a:t>orientar</a:t>
            </a:r>
            <a:r>
              <a:rPr lang="en-US" sz="2000" b="0" i="0" dirty="0">
                <a:effectLst/>
              </a:rPr>
              <a:t> e </a:t>
            </a:r>
            <a:r>
              <a:rPr lang="en-US" sz="2000" b="0" i="0" dirty="0" err="1">
                <a:effectLst/>
              </a:rPr>
              <a:t>supervisionar</a:t>
            </a:r>
            <a:r>
              <a:rPr lang="en-US" sz="2000" b="0" i="0" dirty="0">
                <a:effectLst/>
              </a:rPr>
              <a:t> o </a:t>
            </a:r>
            <a:r>
              <a:rPr lang="en-US" sz="2000" b="0" i="0" dirty="0" err="1">
                <a:effectLst/>
              </a:rPr>
              <a:t>carregamento</a:t>
            </a:r>
            <a:r>
              <a:rPr lang="en-US" sz="2000" b="0" i="0" dirty="0">
                <a:effectLst/>
              </a:rPr>
              <a:t> dos </a:t>
            </a:r>
            <a:r>
              <a:rPr lang="en-US" sz="2000" b="0" i="0" dirty="0" err="1">
                <a:effectLst/>
              </a:rPr>
              <a:t>furos</a:t>
            </a:r>
            <a:r>
              <a:rPr lang="en-US" sz="2000" b="0" i="0" dirty="0">
                <a:effectLst/>
              </a:rPr>
              <a:t>, </a:t>
            </a:r>
            <a:r>
              <a:rPr lang="en-US" sz="2000" b="0" i="0" dirty="0" err="1">
                <a:effectLst/>
              </a:rPr>
              <a:t>certificar</a:t>
            </a:r>
            <a:r>
              <a:rPr lang="en-US" sz="2000" b="0" i="0" dirty="0">
                <a:effectLst/>
              </a:rPr>
              <a:t>-se da </a:t>
            </a:r>
            <a:r>
              <a:rPr lang="en-US" sz="2000" b="0" i="0" dirty="0" err="1">
                <a:effectLst/>
              </a:rPr>
              <a:t>inexistência</a:t>
            </a:r>
            <a:r>
              <a:rPr lang="en-US" sz="2000" b="0" i="0" dirty="0">
                <a:effectLst/>
              </a:rPr>
              <a:t> de </a:t>
            </a:r>
            <a:r>
              <a:rPr lang="en-US" sz="2000" b="0" i="0" dirty="0" err="1">
                <a:effectLst/>
              </a:rPr>
              <a:t>fogos</a:t>
            </a:r>
            <a:r>
              <a:rPr lang="en-US" sz="2000" b="0" i="0" dirty="0">
                <a:effectLst/>
              </a:rPr>
              <a:t> </a:t>
            </a:r>
            <a:r>
              <a:rPr lang="en-US" sz="2000" b="0" i="0" dirty="0" err="1">
                <a:effectLst/>
              </a:rPr>
              <a:t>falhados</a:t>
            </a:r>
            <a:r>
              <a:rPr lang="en-US" sz="2000" b="0" i="0" dirty="0">
                <a:effectLst/>
              </a:rPr>
              <a:t> e </a:t>
            </a:r>
            <a:r>
              <a:rPr lang="en-US" sz="2000" b="0" i="0" dirty="0" err="1">
                <a:effectLst/>
              </a:rPr>
              <a:t>comunicar</a:t>
            </a:r>
            <a:r>
              <a:rPr lang="en-US" sz="2000" b="0" i="0" dirty="0">
                <a:effectLst/>
              </a:rPr>
              <a:t> </a:t>
            </a:r>
            <a:r>
              <a:rPr lang="en-US" sz="2000" b="0" i="0" dirty="0" err="1">
                <a:effectLst/>
              </a:rPr>
              <a:t>ao</a:t>
            </a:r>
            <a:r>
              <a:rPr lang="en-US" sz="2000" b="0" i="0" dirty="0">
                <a:effectLst/>
              </a:rPr>
              <a:t> </a:t>
            </a:r>
            <a:r>
              <a:rPr lang="en-US" sz="2000" b="0" i="0" dirty="0" err="1">
                <a:effectLst/>
              </a:rPr>
              <a:t>responsável</a:t>
            </a:r>
            <a:r>
              <a:rPr lang="en-US" sz="2000" b="0" i="0" dirty="0">
                <a:effectLst/>
              </a:rPr>
              <a:t> pela </a:t>
            </a:r>
            <a:r>
              <a:rPr lang="en-US" sz="2000" b="0" i="0" dirty="0" err="1">
                <a:effectLst/>
              </a:rPr>
              <a:t>área</a:t>
            </a:r>
            <a:r>
              <a:rPr lang="en-US" sz="2000" b="0" i="0" dirty="0">
                <a:effectLst/>
              </a:rPr>
              <a:t> </a:t>
            </a:r>
            <a:r>
              <a:rPr lang="en-US" sz="2000" b="0" i="0" dirty="0" err="1">
                <a:effectLst/>
              </a:rPr>
              <a:t>ou</a:t>
            </a:r>
            <a:r>
              <a:rPr lang="en-US" sz="2000" b="0" i="0" dirty="0">
                <a:effectLst/>
              </a:rPr>
              <a:t> </a:t>
            </a:r>
            <a:r>
              <a:rPr lang="en-US" sz="2000" b="0" i="0" dirty="0" err="1">
                <a:effectLst/>
              </a:rPr>
              <a:t>frente</a:t>
            </a:r>
            <a:r>
              <a:rPr lang="en-US" sz="2000" b="0" i="0" dirty="0">
                <a:effectLst/>
              </a:rPr>
              <a:t> de </a:t>
            </a:r>
            <a:r>
              <a:rPr lang="en-US" sz="2000" b="0" i="0" dirty="0" err="1">
                <a:effectLst/>
              </a:rPr>
              <a:t>serviço</a:t>
            </a:r>
            <a:r>
              <a:rPr lang="en-US" sz="2000" b="0" i="0" dirty="0">
                <a:effectLst/>
              </a:rPr>
              <a:t> o </a:t>
            </a:r>
            <a:r>
              <a:rPr lang="en-US" sz="2000" b="0" i="0" dirty="0" err="1">
                <a:effectLst/>
              </a:rPr>
              <a:t>encerramento</a:t>
            </a:r>
            <a:r>
              <a:rPr lang="en-US" sz="2000" b="0" i="0" dirty="0">
                <a:effectLst/>
              </a:rPr>
              <a:t> das </a:t>
            </a:r>
            <a:r>
              <a:rPr lang="en-US" sz="2000" b="0" i="0" dirty="0" err="1">
                <a:effectLst/>
              </a:rPr>
              <a:t>atividades</a:t>
            </a:r>
            <a:r>
              <a:rPr lang="en-US" sz="2000" b="0" i="0" dirty="0">
                <a:effectLst/>
              </a:rPr>
              <a:t> de </a:t>
            </a:r>
            <a:r>
              <a:rPr lang="en-US" sz="2000" b="0" i="0" dirty="0" err="1">
                <a:effectLst/>
              </a:rPr>
              <a:t>detonação</a:t>
            </a:r>
            <a:r>
              <a:rPr lang="en-US" sz="2000" b="0" i="0" dirty="0">
                <a:effectLst/>
              </a:rPr>
              <a:t>.</a:t>
            </a:r>
          </a:p>
          <a:p>
            <a:pPr marL="1270000"/>
            <a:r>
              <a:rPr lang="en-US" sz="2000" b="0" i="0" dirty="0" err="1">
                <a:effectLst/>
              </a:rPr>
              <a:t>Os</a:t>
            </a:r>
            <a:r>
              <a:rPr lang="en-US" sz="2000" b="0" i="0" dirty="0">
                <a:effectLst/>
              </a:rPr>
              <a:t> </a:t>
            </a:r>
            <a:r>
              <a:rPr lang="en-US" sz="2000" b="0" i="0" dirty="0" err="1">
                <a:effectLst/>
              </a:rPr>
              <a:t>depósitos</a:t>
            </a:r>
            <a:r>
              <a:rPr lang="en-US" sz="2000" b="0" i="0" dirty="0">
                <a:effectLst/>
              </a:rPr>
              <a:t> de </a:t>
            </a:r>
            <a:r>
              <a:rPr lang="en-US" sz="2000" b="0" i="0" dirty="0" err="1">
                <a:effectLst/>
              </a:rPr>
              <a:t>explosivos</a:t>
            </a:r>
            <a:r>
              <a:rPr lang="en-US" sz="2000" b="0" i="0" dirty="0">
                <a:effectLst/>
              </a:rPr>
              <a:t> e </a:t>
            </a:r>
            <a:r>
              <a:rPr lang="en-US" sz="2000" b="0" i="0" dirty="0" err="1">
                <a:effectLst/>
              </a:rPr>
              <a:t>acessórios</a:t>
            </a:r>
            <a:r>
              <a:rPr lang="en-US" sz="2000" b="0" i="0" dirty="0">
                <a:effectLst/>
              </a:rPr>
              <a:t> </a:t>
            </a:r>
            <a:r>
              <a:rPr lang="en-US" sz="2000" b="0" i="0" dirty="0" err="1">
                <a:effectLst/>
              </a:rPr>
              <a:t>devem</a:t>
            </a:r>
            <a:r>
              <a:rPr lang="en-US" sz="2000" b="0" i="0" dirty="0">
                <a:effectLst/>
              </a:rPr>
              <a:t> </a:t>
            </a:r>
            <a:r>
              <a:rPr lang="en-US" sz="2000" b="0" i="0" dirty="0" err="1">
                <a:effectLst/>
              </a:rPr>
              <a:t>estar</a:t>
            </a:r>
            <a:r>
              <a:rPr lang="en-US" sz="2000" b="0" i="0" dirty="0">
                <a:effectLst/>
              </a:rPr>
              <a:t> de </a:t>
            </a:r>
            <a:r>
              <a:rPr lang="en-US" sz="2000" b="0" i="0" dirty="0" err="1">
                <a:effectLst/>
              </a:rPr>
              <a:t>acordo</a:t>
            </a:r>
            <a:r>
              <a:rPr lang="en-US" sz="2000" b="0" i="0" dirty="0">
                <a:effectLst/>
              </a:rPr>
              <a:t> com a </a:t>
            </a:r>
            <a:r>
              <a:rPr lang="en-US" sz="2000" b="0" i="0" dirty="0" err="1">
                <a:effectLst/>
              </a:rPr>
              <a:t>regulamentação</a:t>
            </a:r>
            <a:r>
              <a:rPr lang="en-US" sz="2000" b="0" i="0" dirty="0">
                <a:effectLst/>
              </a:rPr>
              <a:t> </a:t>
            </a:r>
            <a:r>
              <a:rPr lang="en-US" sz="2000" b="0" i="0" dirty="0" err="1">
                <a:effectLst/>
              </a:rPr>
              <a:t>vigente</a:t>
            </a:r>
            <a:r>
              <a:rPr lang="en-US" sz="2000" b="0" i="0" dirty="0">
                <a:effectLst/>
              </a:rPr>
              <a:t> do </a:t>
            </a:r>
            <a:r>
              <a:rPr lang="en-US" sz="2000" b="0" i="0" dirty="0" err="1">
                <a:effectLst/>
              </a:rPr>
              <a:t>Ministério</a:t>
            </a:r>
            <a:r>
              <a:rPr lang="en-US" sz="2000" b="0" i="0" dirty="0">
                <a:effectLst/>
              </a:rPr>
              <a:t> da </a:t>
            </a:r>
            <a:r>
              <a:rPr lang="en-US" sz="2000" b="0" i="0" dirty="0" err="1">
                <a:effectLst/>
              </a:rPr>
              <a:t>Defesa</a:t>
            </a:r>
            <a:r>
              <a:rPr lang="en-US" sz="2000" b="0" i="0" dirty="0">
                <a:effectLst/>
              </a:rPr>
              <a:t>, </a:t>
            </a:r>
            <a:r>
              <a:rPr lang="en-US" sz="2000" b="0" i="0" dirty="0" err="1">
                <a:effectLst/>
              </a:rPr>
              <a:t>ter</a:t>
            </a:r>
            <a:r>
              <a:rPr lang="en-US" sz="2000" b="0" i="0" dirty="0">
                <a:effectLst/>
              </a:rPr>
              <a:t> </a:t>
            </a:r>
            <a:r>
              <a:rPr lang="en-US" sz="2000" b="0" i="0" dirty="0" err="1">
                <a:effectLst/>
              </a:rPr>
              <a:t>dispositivos</a:t>
            </a:r>
            <a:r>
              <a:rPr lang="en-US" sz="2000" b="0" i="0" dirty="0">
                <a:effectLst/>
              </a:rPr>
              <a:t> de </a:t>
            </a:r>
            <a:r>
              <a:rPr lang="en-US" sz="2000" b="0" i="0" dirty="0" err="1">
                <a:effectLst/>
              </a:rPr>
              <a:t>combate</a:t>
            </a:r>
            <a:r>
              <a:rPr lang="en-US" sz="2000" b="0" i="0" dirty="0">
                <a:effectLst/>
              </a:rPr>
              <a:t> a </a:t>
            </a:r>
            <a:r>
              <a:rPr lang="en-US" sz="2000" b="0" i="0" dirty="0" err="1">
                <a:effectLst/>
              </a:rPr>
              <a:t>incêndios</a:t>
            </a:r>
            <a:r>
              <a:rPr lang="en-US" sz="2000" b="0" i="0" dirty="0">
                <a:effectLst/>
              </a:rPr>
              <a:t> </a:t>
            </a:r>
            <a:r>
              <a:rPr lang="en-US" sz="2000" b="0" i="0" dirty="0" err="1">
                <a:effectLst/>
              </a:rPr>
              <a:t>nos</a:t>
            </a:r>
            <a:r>
              <a:rPr lang="en-US" sz="2000" b="0" i="0" dirty="0">
                <a:effectLst/>
              </a:rPr>
              <a:t> </a:t>
            </a:r>
            <a:r>
              <a:rPr lang="en-US" sz="2000" b="0" i="0" dirty="0" err="1">
                <a:effectLst/>
              </a:rPr>
              <a:t>acessos</a:t>
            </a:r>
            <a:r>
              <a:rPr lang="en-US" sz="2000" b="0" i="0" dirty="0">
                <a:effectLst/>
              </a:rPr>
              <a:t> e </a:t>
            </a:r>
            <a:r>
              <a:rPr lang="en-US" sz="2000" b="0" i="0" dirty="0" err="1">
                <a:effectLst/>
              </a:rPr>
              <a:t>ser</a:t>
            </a:r>
            <a:r>
              <a:rPr lang="en-US" sz="2000" b="0" i="0" dirty="0">
                <a:effectLst/>
              </a:rPr>
              <a:t> </a:t>
            </a:r>
            <a:r>
              <a:rPr lang="en-US" sz="2000" b="0" i="0" dirty="0" err="1">
                <a:effectLst/>
              </a:rPr>
              <a:t>acessados</a:t>
            </a:r>
            <a:r>
              <a:rPr lang="en-US" sz="2000" b="0" i="0" dirty="0">
                <a:effectLst/>
              </a:rPr>
              <a:t> </a:t>
            </a:r>
            <a:r>
              <a:rPr lang="en-US" sz="2000" b="0" i="0" dirty="0" err="1">
                <a:effectLst/>
              </a:rPr>
              <a:t>apenas</a:t>
            </a:r>
            <a:r>
              <a:rPr lang="en-US" sz="2000" b="0" i="0" dirty="0">
                <a:effectLst/>
              </a:rPr>
              <a:t> </a:t>
            </a:r>
            <a:r>
              <a:rPr lang="en-US" sz="2000" b="0" i="0" dirty="0" err="1">
                <a:effectLst/>
              </a:rPr>
              <a:t>por</a:t>
            </a:r>
            <a:r>
              <a:rPr lang="en-US" sz="2000" b="0" i="0" dirty="0">
                <a:effectLst/>
              </a:rPr>
              <a:t> </a:t>
            </a:r>
            <a:r>
              <a:rPr lang="en-US" sz="2000" b="0" i="0" dirty="0" err="1">
                <a:effectLst/>
              </a:rPr>
              <a:t>pessoal</a:t>
            </a:r>
            <a:r>
              <a:rPr lang="en-US" sz="2000" b="0" i="0" dirty="0">
                <a:effectLst/>
              </a:rPr>
              <a:t> </a:t>
            </a:r>
            <a:r>
              <a:rPr lang="en-US" sz="2000" b="0" i="0" dirty="0" err="1">
                <a:effectLst/>
              </a:rPr>
              <a:t>devidamente</a:t>
            </a:r>
            <a:r>
              <a:rPr lang="en-US" sz="2000" b="0" i="0" dirty="0">
                <a:effectLst/>
              </a:rPr>
              <a:t> </a:t>
            </a:r>
            <a:r>
              <a:rPr lang="en-US" sz="2000" b="0" i="0" dirty="0" err="1">
                <a:effectLst/>
              </a:rPr>
              <a:t>qualificado</a:t>
            </a:r>
            <a:r>
              <a:rPr lang="en-US" sz="2000" b="0" i="0" dirty="0">
                <a:effectLst/>
              </a:rPr>
              <a:t>, </a:t>
            </a:r>
            <a:r>
              <a:rPr lang="en-US" sz="2000" b="0" i="0" dirty="0" err="1">
                <a:effectLst/>
              </a:rPr>
              <a:t>treinado</a:t>
            </a:r>
            <a:r>
              <a:rPr lang="en-US" sz="2000" b="0" i="0" dirty="0">
                <a:effectLst/>
              </a:rPr>
              <a:t> e </a:t>
            </a:r>
            <a:r>
              <a:rPr lang="en-US" sz="2000" b="0" i="0" dirty="0" err="1">
                <a:effectLst/>
              </a:rPr>
              <a:t>autorizado</a:t>
            </a:r>
            <a:r>
              <a:rPr lang="en-US" sz="2000" b="0" i="0" dirty="0">
                <a:effectLst/>
              </a:rPr>
              <a:t>.</a:t>
            </a:r>
            <a:endParaRPr lang="en-US" sz="2000" dirty="0"/>
          </a:p>
        </p:txBody>
      </p:sp>
    </p:spTree>
    <p:extLst>
      <p:ext uri="{BB962C8B-B14F-4D97-AF65-F5344CB8AC3E}">
        <p14:creationId xmlns:p14="http://schemas.microsoft.com/office/powerpoint/2010/main" val="15184034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08D317-7CBD-4897-BD1F-959436D2A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DBD99B6-1162-C75C-6666-0FCA1A9B5424}"/>
              </a:ext>
            </a:extLst>
          </p:cNvPr>
          <p:cNvSpPr txBox="1">
            <a:spLocks/>
          </p:cNvSpPr>
          <p:nvPr/>
        </p:nvSpPr>
        <p:spPr>
          <a:xfrm>
            <a:off x="6793519" y="1324518"/>
            <a:ext cx="4748893" cy="58012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200"/>
              <a:t>	Desmonte Hidráulico </a:t>
            </a:r>
          </a:p>
        </p:txBody>
      </p:sp>
      <p:pic>
        <p:nvPicPr>
          <p:cNvPr id="5" name="Imagem 4">
            <a:extLst>
              <a:ext uri="{FF2B5EF4-FFF2-40B4-BE49-F238E27FC236}">
                <a16:creationId xmlns:a16="http://schemas.microsoft.com/office/drawing/2014/main" id="{850396CB-C2FA-FA9B-1A19-C7C9A58C53FA}"/>
              </a:ext>
            </a:extLst>
          </p:cNvPr>
          <p:cNvPicPr>
            <a:picLocks noChangeAspect="1"/>
          </p:cNvPicPr>
          <p:nvPr/>
        </p:nvPicPr>
        <p:blipFill rotWithShape="1">
          <a:blip r:embed="rId2"/>
          <a:srcRect l="20113" r="6179"/>
          <a:stretch/>
        </p:blipFill>
        <p:spPr>
          <a:xfrm>
            <a:off x="20" y="10"/>
            <a:ext cx="6717436" cy="6857990"/>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effectLst>
            <a:outerShdw blurRad="50800" dist="38100" algn="l" rotWithShape="0">
              <a:schemeClr val="bg1">
                <a:lumMod val="85000"/>
                <a:alpha val="30000"/>
              </a:schemeClr>
            </a:outerShdw>
          </a:effectLst>
        </p:spPr>
      </p:pic>
      <p:sp>
        <p:nvSpPr>
          <p:cNvPr id="11" name="Rectangle 10">
            <a:extLst>
              <a:ext uri="{FF2B5EF4-FFF2-40B4-BE49-F238E27FC236}">
                <a16:creationId xmlns:a16="http://schemas.microsoft.com/office/drawing/2014/main" id="{D6297641-8B9F-4767-9606-8A1131322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89864"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D8F3CA65-EA00-46B4-9616-39E6853F7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6172" y="2240371"/>
            <a:ext cx="42062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5921973" y="2240371"/>
            <a:ext cx="6082484" cy="4617629"/>
          </a:xfrm>
        </p:spPr>
        <p:txBody>
          <a:bodyPr vert="horz" lIns="91440" tIns="45720" rIns="91440" bIns="45720" rtlCol="0" anchor="t">
            <a:noAutofit/>
          </a:bodyPr>
          <a:lstStyle/>
          <a:p>
            <a:pPr marL="1270000"/>
            <a:r>
              <a:rPr lang="en-US" sz="1400" dirty="0" err="1"/>
              <a:t>Os</a:t>
            </a:r>
            <a:r>
              <a:rPr lang="en-US" sz="1400" dirty="0"/>
              <a:t> </a:t>
            </a:r>
            <a:r>
              <a:rPr lang="en-US" sz="1400" dirty="0" err="1"/>
              <a:t>trabalhadores</a:t>
            </a:r>
            <a:r>
              <a:rPr lang="en-US" sz="1400" dirty="0"/>
              <a:t> e </a:t>
            </a:r>
            <a:r>
              <a:rPr lang="en-US" sz="1400" dirty="0" err="1"/>
              <a:t>os</a:t>
            </a:r>
            <a:r>
              <a:rPr lang="en-US" sz="1400" dirty="0"/>
              <a:t> </a:t>
            </a:r>
            <a:r>
              <a:rPr lang="en-US" sz="1400" dirty="0" err="1"/>
              <a:t>equipamentos</a:t>
            </a:r>
            <a:r>
              <a:rPr lang="en-US" sz="1400" dirty="0"/>
              <a:t> </a:t>
            </a:r>
            <a:r>
              <a:rPr lang="en-US" sz="1400" dirty="0" err="1"/>
              <a:t>que</a:t>
            </a:r>
            <a:r>
              <a:rPr lang="en-US" sz="1400" dirty="0"/>
              <a:t> </a:t>
            </a:r>
            <a:r>
              <a:rPr lang="en-US" sz="1400" dirty="0" err="1"/>
              <a:t>efetuarem</a:t>
            </a:r>
            <a:r>
              <a:rPr lang="en-US" sz="1400" dirty="0"/>
              <a:t> o </a:t>
            </a:r>
            <a:r>
              <a:rPr lang="en-US" sz="1400" dirty="0" err="1"/>
              <a:t>desmonte</a:t>
            </a:r>
            <a:r>
              <a:rPr lang="en-US" sz="1400" dirty="0"/>
              <a:t> </a:t>
            </a:r>
            <a:r>
              <a:rPr lang="en-US" sz="1400" dirty="0" err="1"/>
              <a:t>devem</a:t>
            </a:r>
            <a:r>
              <a:rPr lang="en-US" sz="1400" dirty="0"/>
              <a:t> </a:t>
            </a:r>
            <a:r>
              <a:rPr lang="en-US" sz="1400" dirty="0" err="1"/>
              <a:t>estar</a:t>
            </a:r>
            <a:r>
              <a:rPr lang="en-US" sz="1400" dirty="0"/>
              <a:t> </a:t>
            </a:r>
            <a:r>
              <a:rPr lang="en-US" sz="1400" dirty="0" err="1"/>
              <a:t>protegidos</a:t>
            </a:r>
            <a:r>
              <a:rPr lang="en-US" sz="1400" dirty="0"/>
              <a:t> </a:t>
            </a:r>
            <a:r>
              <a:rPr lang="en-US" sz="1400" dirty="0" err="1"/>
              <a:t>por</a:t>
            </a:r>
            <a:r>
              <a:rPr lang="en-US" sz="1400" dirty="0"/>
              <a:t> </a:t>
            </a:r>
            <a:r>
              <a:rPr lang="en-US" sz="1400" dirty="0" err="1"/>
              <a:t>uma</a:t>
            </a:r>
            <a:r>
              <a:rPr lang="en-US" sz="1400" dirty="0"/>
              <a:t> </a:t>
            </a:r>
            <a:r>
              <a:rPr lang="en-US" sz="1400" dirty="0" err="1"/>
              <a:t>distância</a:t>
            </a:r>
            <a:r>
              <a:rPr lang="en-US" sz="1400" dirty="0"/>
              <a:t> </a:t>
            </a:r>
            <a:r>
              <a:rPr lang="en-US" sz="1400" dirty="0" err="1"/>
              <a:t>adequada</a:t>
            </a:r>
            <a:r>
              <a:rPr lang="en-US" sz="1400" dirty="0"/>
              <a:t>, de forma a </a:t>
            </a:r>
            <a:r>
              <a:rPr lang="en-US" sz="1400" dirty="0" err="1"/>
              <a:t>protegê-los</a:t>
            </a:r>
            <a:r>
              <a:rPr lang="en-US" sz="1400" dirty="0"/>
              <a:t> contra </a:t>
            </a:r>
            <a:r>
              <a:rPr lang="en-US" sz="1400" dirty="0" err="1"/>
              <a:t>possíveis</a:t>
            </a:r>
            <a:r>
              <a:rPr lang="en-US" sz="1400" dirty="0"/>
              <a:t> </a:t>
            </a:r>
            <a:r>
              <a:rPr lang="en-US" sz="1400" dirty="0" err="1"/>
              <a:t>desmoronamentos</a:t>
            </a:r>
            <a:r>
              <a:rPr lang="en-US" sz="1400" dirty="0"/>
              <a:t> </a:t>
            </a:r>
            <a:r>
              <a:rPr lang="en-US" sz="1400" dirty="0" err="1"/>
              <a:t>ou</a:t>
            </a:r>
            <a:r>
              <a:rPr lang="en-US" sz="1400" dirty="0"/>
              <a:t> </a:t>
            </a:r>
            <a:r>
              <a:rPr lang="en-US" sz="1400" dirty="0" err="1"/>
              <a:t>deslizamentos</a:t>
            </a:r>
            <a:r>
              <a:rPr lang="en-US" sz="1400" dirty="0"/>
              <a:t>.</a:t>
            </a:r>
          </a:p>
          <a:p>
            <a:pPr marL="1270000"/>
            <a:r>
              <a:rPr lang="en-US" sz="1400" dirty="0"/>
              <a:t>É </a:t>
            </a:r>
            <a:r>
              <a:rPr lang="en-US" sz="1400" dirty="0" err="1"/>
              <a:t>proibida</a:t>
            </a:r>
            <a:r>
              <a:rPr lang="en-US" sz="1400" dirty="0"/>
              <a:t> a entrada de </a:t>
            </a:r>
            <a:r>
              <a:rPr lang="en-US" sz="1400" dirty="0" err="1"/>
              <a:t>pessoas</a:t>
            </a:r>
            <a:r>
              <a:rPr lang="en-US" sz="1400" dirty="0"/>
              <a:t> </a:t>
            </a:r>
            <a:r>
              <a:rPr lang="en-US" sz="1400" dirty="0" err="1"/>
              <a:t>não</a:t>
            </a:r>
            <a:r>
              <a:rPr lang="en-US" sz="1400" dirty="0"/>
              <a:t> </a:t>
            </a:r>
            <a:r>
              <a:rPr lang="en-US" sz="1400" dirty="0" err="1"/>
              <a:t>autorizadas</a:t>
            </a:r>
            <a:r>
              <a:rPr lang="en-US" sz="1400" dirty="0"/>
              <a:t> </a:t>
            </a:r>
            <a:r>
              <a:rPr lang="en-US" sz="1400" dirty="0" err="1"/>
              <a:t>nos</a:t>
            </a:r>
            <a:r>
              <a:rPr lang="en-US" sz="1400" dirty="0"/>
              <a:t> </a:t>
            </a:r>
            <a:r>
              <a:rPr lang="en-US" sz="1400" dirty="0" err="1"/>
              <a:t>taludes</a:t>
            </a:r>
            <a:r>
              <a:rPr lang="en-US" sz="1400" dirty="0"/>
              <a:t> com </a:t>
            </a:r>
            <a:r>
              <a:rPr lang="en-US" sz="1400" dirty="0" err="1"/>
              <a:t>desmonte</a:t>
            </a:r>
            <a:r>
              <a:rPr lang="en-US" sz="1400" dirty="0"/>
              <a:t> </a:t>
            </a:r>
            <a:r>
              <a:rPr lang="en-US" sz="1400" dirty="0" err="1"/>
              <a:t>hidráulico</a:t>
            </a:r>
            <a:r>
              <a:rPr lang="en-US" sz="1400" dirty="0"/>
              <a:t>.</a:t>
            </a:r>
          </a:p>
          <a:p>
            <a:pPr marL="1270000"/>
            <a:r>
              <a:rPr lang="en-US" sz="1400" dirty="0" err="1"/>
              <a:t>Os</a:t>
            </a:r>
            <a:r>
              <a:rPr lang="en-US" sz="1400" dirty="0"/>
              <a:t> </a:t>
            </a:r>
            <a:r>
              <a:rPr lang="en-US" sz="1400" dirty="0" err="1"/>
              <a:t>trabalhadores</a:t>
            </a:r>
            <a:r>
              <a:rPr lang="en-US" sz="1400" dirty="0"/>
              <a:t> </a:t>
            </a:r>
            <a:r>
              <a:rPr lang="en-US" sz="1400" dirty="0" err="1"/>
              <a:t>encarregados</a:t>
            </a:r>
            <a:r>
              <a:rPr lang="en-US" sz="1400" dirty="0"/>
              <a:t> do </a:t>
            </a:r>
            <a:r>
              <a:rPr lang="en-US" sz="1400" dirty="0" err="1"/>
              <a:t>desmonte</a:t>
            </a:r>
            <a:r>
              <a:rPr lang="en-US" sz="1400" dirty="0"/>
              <a:t> </a:t>
            </a:r>
            <a:r>
              <a:rPr lang="en-US" sz="1400" dirty="0" err="1"/>
              <a:t>devem</a:t>
            </a:r>
            <a:r>
              <a:rPr lang="en-US" sz="1400" dirty="0"/>
              <a:t> </a:t>
            </a:r>
            <a:r>
              <a:rPr lang="en-US" sz="1400" dirty="0" err="1"/>
              <a:t>estar</a:t>
            </a:r>
            <a:r>
              <a:rPr lang="en-US" sz="1400" dirty="0"/>
              <a:t> </a:t>
            </a:r>
            <a:r>
              <a:rPr lang="en-US" sz="1400" dirty="0" err="1"/>
              <a:t>protegidos</a:t>
            </a:r>
            <a:r>
              <a:rPr lang="en-US" sz="1400" dirty="0"/>
              <a:t> </a:t>
            </a:r>
            <a:r>
              <a:rPr lang="en-US" sz="1400" dirty="0" err="1"/>
              <a:t>por</a:t>
            </a:r>
            <a:r>
              <a:rPr lang="en-US" sz="1400" dirty="0"/>
              <a:t> </a:t>
            </a:r>
            <a:r>
              <a:rPr lang="en-US" sz="1400" dirty="0" err="1"/>
              <a:t>equipamentos</a:t>
            </a:r>
            <a:r>
              <a:rPr lang="en-US" sz="1400" dirty="0"/>
              <a:t> de </a:t>
            </a:r>
            <a:r>
              <a:rPr lang="en-US" sz="1400" dirty="0" err="1"/>
              <a:t>proteção</a:t>
            </a:r>
            <a:r>
              <a:rPr lang="en-US" sz="1400" dirty="0"/>
              <a:t> </a:t>
            </a:r>
            <a:r>
              <a:rPr lang="en-US" sz="1400" dirty="0" err="1"/>
              <a:t>adequado</a:t>
            </a:r>
            <a:r>
              <a:rPr lang="en-US" sz="1400" dirty="0"/>
              <a:t> para </a:t>
            </a:r>
            <a:r>
              <a:rPr lang="en-US" sz="1400" dirty="0" err="1"/>
              <a:t>trabalhos</a:t>
            </a:r>
            <a:r>
              <a:rPr lang="en-US" sz="1400" dirty="0"/>
              <a:t> </a:t>
            </a:r>
            <a:r>
              <a:rPr lang="en-US" sz="1400" dirty="0" err="1"/>
              <a:t>em</a:t>
            </a:r>
            <a:r>
              <a:rPr lang="en-US" sz="1400" dirty="0"/>
              <a:t> </a:t>
            </a:r>
            <a:r>
              <a:rPr lang="en-US" sz="1400" dirty="0" err="1"/>
              <a:t>condições</a:t>
            </a:r>
            <a:r>
              <a:rPr lang="en-US" sz="1400" dirty="0"/>
              <a:t> de </a:t>
            </a:r>
            <a:r>
              <a:rPr lang="en-US" sz="1400" dirty="0" err="1"/>
              <a:t>alta</a:t>
            </a:r>
            <a:r>
              <a:rPr lang="en-US" sz="1400" dirty="0"/>
              <a:t> </a:t>
            </a:r>
            <a:r>
              <a:rPr lang="en-US" sz="1400" dirty="0" err="1"/>
              <a:t>umidade</a:t>
            </a:r>
            <a:r>
              <a:rPr lang="en-US" sz="1400" dirty="0"/>
              <a:t>.</a:t>
            </a:r>
          </a:p>
          <a:p>
            <a:pPr marL="1270000"/>
            <a:r>
              <a:rPr lang="en-US" sz="1400" dirty="0" err="1"/>
              <a:t>Nas</a:t>
            </a:r>
            <a:r>
              <a:rPr lang="en-US" sz="1400" dirty="0"/>
              <a:t> </a:t>
            </a:r>
            <a:r>
              <a:rPr lang="en-US" sz="1400" dirty="0" err="1"/>
              <a:t>instalações</a:t>
            </a:r>
            <a:r>
              <a:rPr lang="en-US" sz="1400" dirty="0"/>
              <a:t> de </a:t>
            </a:r>
            <a:r>
              <a:rPr lang="en-US" sz="1400" dirty="0" err="1"/>
              <a:t>desmonte</a:t>
            </a:r>
            <a:r>
              <a:rPr lang="en-US" sz="1400" dirty="0"/>
              <a:t> </a:t>
            </a:r>
            <a:r>
              <a:rPr lang="en-US" sz="1400" dirty="0" err="1"/>
              <a:t>que</a:t>
            </a:r>
            <a:r>
              <a:rPr lang="en-US" sz="1400" dirty="0"/>
              <a:t> </a:t>
            </a:r>
            <a:r>
              <a:rPr lang="en-US" sz="1400" dirty="0" err="1"/>
              <a:t>funcionem</a:t>
            </a:r>
            <a:r>
              <a:rPr lang="en-US" sz="1400" dirty="0"/>
              <a:t> com </a:t>
            </a:r>
            <a:r>
              <a:rPr lang="en-US" sz="1400" dirty="0" err="1"/>
              <a:t>pressões</a:t>
            </a:r>
            <a:r>
              <a:rPr lang="en-US" sz="1400" dirty="0"/>
              <a:t> de </a:t>
            </a:r>
            <a:r>
              <a:rPr lang="en-US" sz="1400" dirty="0" err="1"/>
              <a:t>água</a:t>
            </a:r>
            <a:r>
              <a:rPr lang="en-US" sz="1400" dirty="0"/>
              <a:t> </a:t>
            </a:r>
            <a:r>
              <a:rPr lang="en-US" sz="1400" dirty="0" err="1"/>
              <a:t>acima</a:t>
            </a:r>
            <a:r>
              <a:rPr lang="en-US" sz="1400" dirty="0"/>
              <a:t> de 3kg / cm2  </a:t>
            </a:r>
            <a:r>
              <a:rPr lang="en-US" sz="1400" dirty="0" err="1"/>
              <a:t>devem</a:t>
            </a:r>
            <a:r>
              <a:rPr lang="en-US" sz="1400" dirty="0"/>
              <a:t> </a:t>
            </a:r>
            <a:r>
              <a:rPr lang="en-US" sz="1400" dirty="0" err="1"/>
              <a:t>ser</a:t>
            </a:r>
            <a:r>
              <a:rPr lang="en-US" sz="1400" dirty="0"/>
              <a:t> </a:t>
            </a:r>
            <a:r>
              <a:rPr lang="en-US" sz="1400" dirty="0" err="1"/>
              <a:t>observados</a:t>
            </a:r>
            <a:r>
              <a:rPr lang="en-US" sz="1400" dirty="0"/>
              <a:t> </a:t>
            </a:r>
            <a:r>
              <a:rPr lang="en-US" sz="1400" dirty="0" err="1"/>
              <a:t>os</a:t>
            </a:r>
            <a:r>
              <a:rPr lang="en-US" sz="1400" dirty="0"/>
              <a:t> </a:t>
            </a:r>
            <a:r>
              <a:rPr lang="en-US" sz="1400" dirty="0" err="1"/>
              <a:t>seguintes</a:t>
            </a:r>
            <a:r>
              <a:rPr lang="en-US" sz="1400" dirty="0"/>
              <a:t> </a:t>
            </a:r>
            <a:r>
              <a:rPr lang="en-US" sz="1400" dirty="0" err="1"/>
              <a:t>requisitos</a:t>
            </a:r>
            <a:r>
              <a:rPr lang="en-US" sz="1400" dirty="0"/>
              <a:t> </a:t>
            </a:r>
            <a:r>
              <a:rPr lang="en-US" sz="1400" dirty="0" err="1"/>
              <a:t>adicionais</a:t>
            </a:r>
            <a:r>
              <a:rPr lang="en-US" sz="1400" dirty="0"/>
              <a:t>: </a:t>
            </a:r>
          </a:p>
          <a:p>
            <a:pPr marL="1612900"/>
            <a:r>
              <a:rPr lang="en-US" sz="1400" dirty="0" err="1"/>
              <a:t>os</a:t>
            </a:r>
            <a:r>
              <a:rPr lang="en-US" sz="1400" dirty="0"/>
              <a:t> </a:t>
            </a:r>
            <a:r>
              <a:rPr lang="en-US" sz="1400" dirty="0" err="1"/>
              <a:t>tubos</a:t>
            </a:r>
            <a:r>
              <a:rPr lang="en-US" sz="1400" dirty="0"/>
              <a:t>, as </a:t>
            </a:r>
            <a:r>
              <a:rPr lang="en-US" sz="1400" dirty="0" err="1"/>
              <a:t>conexões</a:t>
            </a:r>
            <a:r>
              <a:rPr lang="en-US" sz="1400" dirty="0"/>
              <a:t> e </a:t>
            </a:r>
            <a:r>
              <a:rPr lang="en-US" sz="1400" dirty="0" err="1"/>
              <a:t>os</a:t>
            </a:r>
            <a:r>
              <a:rPr lang="en-US" sz="1400" dirty="0"/>
              <a:t> </a:t>
            </a:r>
            <a:r>
              <a:rPr lang="en-US" sz="1400" dirty="0" err="1"/>
              <a:t>suportes</a:t>
            </a:r>
            <a:r>
              <a:rPr lang="en-US" sz="1400" dirty="0"/>
              <a:t> das </a:t>
            </a:r>
            <a:r>
              <a:rPr lang="en-US" sz="1400" dirty="0" err="1"/>
              <a:t>tubulações</a:t>
            </a:r>
            <a:r>
              <a:rPr lang="en-US" sz="1400" dirty="0"/>
              <a:t> de </a:t>
            </a:r>
            <a:r>
              <a:rPr lang="en-US" sz="1400" dirty="0" err="1"/>
              <a:t>pressão</a:t>
            </a:r>
            <a:r>
              <a:rPr lang="en-US" sz="1400" dirty="0"/>
              <a:t> </a:t>
            </a:r>
            <a:r>
              <a:rPr lang="en-US" sz="1400" dirty="0" err="1"/>
              <a:t>devem</a:t>
            </a:r>
            <a:r>
              <a:rPr lang="en-US" sz="1400" dirty="0"/>
              <a:t> </a:t>
            </a:r>
            <a:r>
              <a:rPr lang="en-US" sz="1400" dirty="0" err="1"/>
              <a:t>ser</a:t>
            </a:r>
            <a:r>
              <a:rPr lang="en-US" sz="1400" dirty="0"/>
              <a:t> </a:t>
            </a:r>
            <a:r>
              <a:rPr lang="en-US" sz="1400" dirty="0" err="1"/>
              <a:t>apropriados</a:t>
            </a:r>
            <a:r>
              <a:rPr lang="en-US" sz="1400" dirty="0"/>
              <a:t> para </a:t>
            </a:r>
            <a:r>
              <a:rPr lang="en-US" sz="1400" dirty="0" err="1"/>
              <a:t>estas</a:t>
            </a:r>
            <a:r>
              <a:rPr lang="en-US" sz="1400" dirty="0"/>
              <a:t> </a:t>
            </a:r>
            <a:r>
              <a:rPr lang="en-US" sz="1400" dirty="0" err="1"/>
              <a:t>finalidades</a:t>
            </a:r>
            <a:r>
              <a:rPr lang="en-US" sz="1400" dirty="0"/>
              <a:t> e </a:t>
            </a:r>
            <a:r>
              <a:rPr lang="en-US" sz="1400" dirty="0" err="1"/>
              <a:t>dotados</a:t>
            </a:r>
            <a:r>
              <a:rPr lang="en-US" sz="1400" dirty="0"/>
              <a:t> de </a:t>
            </a:r>
            <a:r>
              <a:rPr lang="en-US" sz="1400" dirty="0" err="1"/>
              <a:t>dispositivo</a:t>
            </a:r>
            <a:r>
              <a:rPr lang="en-US" sz="1400" dirty="0"/>
              <a:t> </a:t>
            </a:r>
            <a:r>
              <a:rPr lang="en-US" sz="1400" dirty="0" err="1"/>
              <a:t>que</a:t>
            </a:r>
            <a:r>
              <a:rPr lang="en-US" sz="1400" dirty="0"/>
              <a:t> </a:t>
            </a:r>
            <a:r>
              <a:rPr lang="en-US" sz="1400" dirty="0" err="1"/>
              <a:t>impeça</a:t>
            </a:r>
            <a:r>
              <a:rPr lang="en-US" sz="1400" dirty="0"/>
              <a:t> o </a:t>
            </a:r>
            <a:r>
              <a:rPr lang="en-US" sz="1400" dirty="0" err="1"/>
              <a:t>chicocheteamento</a:t>
            </a:r>
            <a:r>
              <a:rPr lang="en-US" sz="1400" dirty="0"/>
              <a:t> da </a:t>
            </a:r>
            <a:r>
              <a:rPr lang="en-US" sz="1400" dirty="0" err="1"/>
              <a:t>mangueira</a:t>
            </a:r>
            <a:r>
              <a:rPr lang="en-US" sz="1400" dirty="0"/>
              <a:t> </a:t>
            </a:r>
            <a:r>
              <a:rPr lang="en-US" sz="1400" dirty="0" err="1"/>
              <a:t>em</a:t>
            </a:r>
            <a:r>
              <a:rPr lang="en-US" sz="1400" dirty="0"/>
              <a:t> </a:t>
            </a:r>
            <a:r>
              <a:rPr lang="en-US" sz="1400" dirty="0" err="1"/>
              <a:t>caso</a:t>
            </a:r>
            <a:r>
              <a:rPr lang="en-US" sz="1400" dirty="0"/>
              <a:t> de </a:t>
            </a:r>
            <a:r>
              <a:rPr lang="en-US" sz="1400" dirty="0" err="1"/>
              <a:t>desengate</a:t>
            </a:r>
            <a:r>
              <a:rPr lang="en-US" sz="1400" dirty="0"/>
              <a:t> </a:t>
            </a:r>
            <a:r>
              <a:rPr lang="en-US" sz="1400" dirty="0" err="1"/>
              <a:t>acidental</a:t>
            </a:r>
            <a:r>
              <a:rPr lang="en-US" sz="1400" dirty="0"/>
              <a:t>; </a:t>
            </a:r>
          </a:p>
          <a:p>
            <a:pPr marL="1612900"/>
            <a:r>
              <a:rPr lang="en-US" sz="1400" dirty="0" err="1"/>
              <a:t>deve</a:t>
            </a:r>
            <a:r>
              <a:rPr lang="en-US" sz="1400" dirty="0"/>
              <a:t> </a:t>
            </a:r>
            <a:r>
              <a:rPr lang="en-US" sz="1400" dirty="0" err="1"/>
              <a:t>existir</a:t>
            </a:r>
            <a:r>
              <a:rPr lang="en-US" sz="1400" dirty="0"/>
              <a:t> </a:t>
            </a:r>
            <a:r>
              <a:rPr lang="en-US" sz="1400" dirty="0" err="1"/>
              <a:t>suporte</a:t>
            </a:r>
            <a:r>
              <a:rPr lang="en-US" sz="1400" dirty="0"/>
              <a:t> para o </a:t>
            </a:r>
            <a:r>
              <a:rPr lang="en-US" sz="1400" dirty="0" err="1"/>
              <a:t>equipamento</a:t>
            </a:r>
            <a:r>
              <a:rPr lang="en-US" sz="1400" dirty="0"/>
              <a:t> de </a:t>
            </a:r>
            <a:r>
              <a:rPr lang="en-US" sz="1400" dirty="0" err="1"/>
              <a:t>jateamento</a:t>
            </a:r>
            <a:endParaRPr lang="en-US" sz="1400" dirty="0"/>
          </a:p>
          <a:p>
            <a:pPr marL="1612900"/>
            <a:r>
              <a:rPr lang="en-US" sz="1400" dirty="0"/>
              <a:t>a </a:t>
            </a:r>
            <a:r>
              <a:rPr lang="en-US" sz="1400" dirty="0" err="1"/>
              <a:t>instalação</a:t>
            </a:r>
            <a:r>
              <a:rPr lang="en-US" sz="1400" dirty="0"/>
              <a:t> </a:t>
            </a:r>
            <a:r>
              <a:rPr lang="en-US" sz="1400" dirty="0" err="1"/>
              <a:t>deve</a:t>
            </a:r>
            <a:r>
              <a:rPr lang="en-US" sz="1400" dirty="0"/>
              <a:t> </a:t>
            </a:r>
            <a:r>
              <a:rPr lang="en-US" sz="1400" dirty="0" err="1"/>
              <a:t>ter</a:t>
            </a:r>
            <a:r>
              <a:rPr lang="en-US" sz="1400" dirty="0"/>
              <a:t> </a:t>
            </a:r>
            <a:r>
              <a:rPr lang="en-US" sz="1400" dirty="0" err="1"/>
              <a:t>dispositivo</a:t>
            </a:r>
            <a:r>
              <a:rPr lang="en-US" sz="1400" dirty="0"/>
              <a:t> para o </a:t>
            </a:r>
            <a:r>
              <a:rPr lang="en-US" sz="1400" dirty="0" err="1"/>
              <a:t>desligamento</a:t>
            </a:r>
            <a:r>
              <a:rPr lang="en-US" sz="1400" dirty="0"/>
              <a:t> de </a:t>
            </a:r>
            <a:r>
              <a:rPr lang="en-US" sz="1400" dirty="0" err="1"/>
              <a:t>emergência</a:t>
            </a:r>
            <a:r>
              <a:rPr lang="en-US" sz="1400" dirty="0"/>
              <a:t> da </a:t>
            </a:r>
            <a:r>
              <a:rPr lang="en-US" sz="1400" dirty="0" err="1"/>
              <a:t>bomba</a:t>
            </a:r>
            <a:r>
              <a:rPr lang="en-US" sz="1400" dirty="0"/>
              <a:t> de </a:t>
            </a:r>
            <a:r>
              <a:rPr lang="en-US" sz="1400" dirty="0" err="1"/>
              <a:t>pressão</a:t>
            </a:r>
            <a:r>
              <a:rPr lang="en-US" sz="1400" dirty="0"/>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08D317-7CBD-4897-BD1F-959436D2A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90C3E835-47EE-01DC-49F2-40918861C7E7}"/>
              </a:ext>
            </a:extLst>
          </p:cNvPr>
          <p:cNvSpPr txBox="1">
            <a:spLocks/>
          </p:cNvSpPr>
          <p:nvPr/>
        </p:nvSpPr>
        <p:spPr>
          <a:xfrm>
            <a:off x="7255564" y="834888"/>
            <a:ext cx="4314645" cy="126895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200"/>
              <a:t>	Ventilação em Atividades de Subsolo. </a:t>
            </a:r>
          </a:p>
        </p:txBody>
      </p:sp>
      <p:pic>
        <p:nvPicPr>
          <p:cNvPr id="2" name="Imagem 4">
            <a:extLst>
              <a:ext uri="{FF2B5EF4-FFF2-40B4-BE49-F238E27FC236}">
                <a16:creationId xmlns:a16="http://schemas.microsoft.com/office/drawing/2014/main" id="{C87A733A-1862-0B25-B3F1-6A28D0C7BB32}"/>
              </a:ext>
            </a:extLst>
          </p:cNvPr>
          <p:cNvPicPr>
            <a:picLocks noChangeAspect="1"/>
          </p:cNvPicPr>
          <p:nvPr/>
        </p:nvPicPr>
        <p:blipFill rotWithShape="1">
          <a:blip r:embed="rId2"/>
          <a:srcRect r="2048" b="-1"/>
          <a:stretch/>
        </p:blipFill>
        <p:spPr>
          <a:xfrm>
            <a:off x="20" y="10"/>
            <a:ext cx="6717436" cy="6857990"/>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effectLst>
            <a:outerShdw blurRad="50800" dist="38100" algn="l" rotWithShape="0">
              <a:schemeClr val="bg1">
                <a:lumMod val="85000"/>
                <a:alpha val="30000"/>
              </a:schemeClr>
            </a:outerShdw>
          </a:effectLst>
        </p:spPr>
      </p:pic>
      <p:sp>
        <p:nvSpPr>
          <p:cNvPr id="11" name="Rectangle 10">
            <a:extLst>
              <a:ext uri="{FF2B5EF4-FFF2-40B4-BE49-F238E27FC236}">
                <a16:creationId xmlns:a16="http://schemas.microsoft.com/office/drawing/2014/main" id="{D6297641-8B9F-4767-9606-8A1131322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89864"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D8F3CA65-EA00-46B4-9616-39E6853F7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6172" y="2240371"/>
            <a:ext cx="42062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6096000" y="2258659"/>
            <a:ext cx="5933800" cy="4457416"/>
          </a:xfrm>
        </p:spPr>
        <p:txBody>
          <a:bodyPr vert="horz" lIns="91440" tIns="45720" rIns="91440" bIns="45720" rtlCol="0" anchor="t">
            <a:noAutofit/>
          </a:bodyPr>
          <a:lstStyle/>
          <a:p>
            <a:pPr marL="1270000"/>
            <a:r>
              <a:rPr lang="en-US" sz="1600" dirty="0"/>
              <a:t>As </a:t>
            </a:r>
            <a:r>
              <a:rPr lang="en-US" sz="1600" dirty="0" err="1"/>
              <a:t>atividades</a:t>
            </a:r>
            <a:r>
              <a:rPr lang="en-US" sz="1600" dirty="0"/>
              <a:t> </a:t>
            </a:r>
            <a:r>
              <a:rPr lang="en-US" sz="1600" dirty="0" err="1"/>
              <a:t>em</a:t>
            </a:r>
            <a:r>
              <a:rPr lang="en-US" sz="1600" dirty="0"/>
              <a:t> </a:t>
            </a:r>
            <a:r>
              <a:rPr lang="en-US" sz="1600" dirty="0" err="1"/>
              <a:t>subsolo</a:t>
            </a:r>
            <a:r>
              <a:rPr lang="en-US" sz="1600" dirty="0"/>
              <a:t> </a:t>
            </a:r>
            <a:r>
              <a:rPr lang="en-US" sz="1600" dirty="0" err="1"/>
              <a:t>devem</a:t>
            </a:r>
            <a:r>
              <a:rPr lang="en-US" sz="1600" dirty="0"/>
              <a:t> </a:t>
            </a:r>
            <a:r>
              <a:rPr lang="en-US" sz="1600" dirty="0" err="1"/>
              <a:t>ter</a:t>
            </a:r>
            <a:r>
              <a:rPr lang="en-US" sz="1600" dirty="0"/>
              <a:t> um </a:t>
            </a:r>
            <a:r>
              <a:rPr lang="en-US" sz="1600" dirty="0" err="1"/>
              <a:t>sistema</a:t>
            </a:r>
            <a:r>
              <a:rPr lang="en-US" sz="1600" dirty="0"/>
              <a:t> de </a:t>
            </a:r>
            <a:r>
              <a:rPr lang="en-US" sz="1600" dirty="0" err="1"/>
              <a:t>ventilação</a:t>
            </a:r>
            <a:r>
              <a:rPr lang="en-US" sz="1600" dirty="0"/>
              <a:t> </a:t>
            </a:r>
            <a:r>
              <a:rPr lang="en-US" sz="1600" dirty="0" err="1"/>
              <a:t>mecânica</a:t>
            </a:r>
            <a:r>
              <a:rPr lang="en-US" sz="1600" dirty="0"/>
              <a:t> </a:t>
            </a:r>
            <a:r>
              <a:rPr lang="en-US" sz="1600" dirty="0" err="1"/>
              <a:t>que</a:t>
            </a:r>
            <a:r>
              <a:rPr lang="en-US" sz="1600" dirty="0"/>
              <a:t> </a:t>
            </a:r>
            <a:r>
              <a:rPr lang="en-US" sz="1600" dirty="0" err="1"/>
              <a:t>atenda</a:t>
            </a:r>
            <a:r>
              <a:rPr lang="en-US" sz="1600" dirty="0"/>
              <a:t> </a:t>
            </a:r>
            <a:r>
              <a:rPr lang="en-US" sz="1600" dirty="0" err="1"/>
              <a:t>aos</a:t>
            </a:r>
            <a:r>
              <a:rPr lang="en-US" sz="1600" dirty="0"/>
              <a:t> </a:t>
            </a:r>
            <a:r>
              <a:rPr lang="en-US" sz="1600" dirty="0" err="1"/>
              <a:t>requisitos</a:t>
            </a:r>
            <a:r>
              <a:rPr lang="en-US" sz="1600" dirty="0"/>
              <a:t> de </a:t>
            </a:r>
            <a:r>
              <a:rPr lang="en-US" sz="1600" dirty="0" err="1"/>
              <a:t>suprimento</a:t>
            </a:r>
            <a:r>
              <a:rPr lang="en-US" sz="1600" dirty="0"/>
              <a:t> de </a:t>
            </a:r>
            <a:r>
              <a:rPr lang="en-US" sz="1600" dirty="0" err="1"/>
              <a:t>oxigênio</a:t>
            </a:r>
            <a:r>
              <a:rPr lang="en-US" sz="1600" dirty="0"/>
              <a:t>, </a:t>
            </a:r>
            <a:r>
              <a:rPr lang="en-US" sz="1600" dirty="0" err="1"/>
              <a:t>renovação</a:t>
            </a:r>
            <a:r>
              <a:rPr lang="en-US" sz="1600" dirty="0"/>
              <a:t> </a:t>
            </a:r>
            <a:r>
              <a:rPr lang="en-US" sz="1600" dirty="0" err="1"/>
              <a:t>contínua</a:t>
            </a:r>
            <a:r>
              <a:rPr lang="en-US" sz="1600" dirty="0"/>
              <a:t> do </a:t>
            </a:r>
            <a:r>
              <a:rPr lang="en-US" sz="1600" dirty="0" err="1"/>
              <a:t>ar</a:t>
            </a:r>
            <a:r>
              <a:rPr lang="en-US" sz="1600" dirty="0"/>
              <a:t>, </a:t>
            </a:r>
            <a:r>
              <a:rPr lang="en-US" sz="1600" dirty="0" err="1"/>
              <a:t>diluição</a:t>
            </a:r>
            <a:r>
              <a:rPr lang="en-US" sz="1600" dirty="0"/>
              <a:t> </a:t>
            </a:r>
            <a:r>
              <a:rPr lang="en-US" sz="1600" dirty="0" err="1"/>
              <a:t>eficaz</a:t>
            </a:r>
            <a:r>
              <a:rPr lang="en-US" sz="1600" dirty="0"/>
              <a:t> de gases </a:t>
            </a:r>
            <a:r>
              <a:rPr lang="en-US" sz="1600" dirty="0" err="1"/>
              <a:t>inflamáveis</a:t>
            </a:r>
            <a:r>
              <a:rPr lang="en-US" sz="1600" dirty="0"/>
              <a:t> </a:t>
            </a:r>
            <a:r>
              <a:rPr lang="en-US" sz="1600" dirty="0" err="1"/>
              <a:t>ou</a:t>
            </a:r>
            <a:r>
              <a:rPr lang="en-US" sz="1600" dirty="0"/>
              <a:t> </a:t>
            </a:r>
            <a:r>
              <a:rPr lang="en-US" sz="1600" dirty="0" err="1"/>
              <a:t>nocivos</a:t>
            </a:r>
            <a:r>
              <a:rPr lang="en-US" sz="1600" dirty="0"/>
              <a:t> e </a:t>
            </a:r>
            <a:r>
              <a:rPr lang="en-US" sz="1600" dirty="0" err="1"/>
              <a:t>poeiras</a:t>
            </a:r>
            <a:r>
              <a:rPr lang="en-US" sz="1600" dirty="0"/>
              <a:t> do </a:t>
            </a:r>
            <a:r>
              <a:rPr lang="en-US" sz="1600" dirty="0" err="1"/>
              <a:t>ambiente</a:t>
            </a:r>
            <a:r>
              <a:rPr lang="en-US" sz="1600" dirty="0"/>
              <a:t> de </a:t>
            </a:r>
            <a:r>
              <a:rPr lang="en-US" sz="1600" dirty="0" err="1"/>
              <a:t>trabalho</a:t>
            </a:r>
            <a:r>
              <a:rPr lang="en-US" sz="1600" dirty="0"/>
              <a:t>, </a:t>
            </a:r>
            <a:r>
              <a:rPr lang="en-US" sz="1600" dirty="0" err="1"/>
              <a:t>temperatura</a:t>
            </a:r>
            <a:r>
              <a:rPr lang="en-US" sz="1600" dirty="0"/>
              <a:t> e </a:t>
            </a:r>
            <a:r>
              <a:rPr lang="en-US" sz="1600" dirty="0" err="1"/>
              <a:t>umidade</a:t>
            </a:r>
            <a:r>
              <a:rPr lang="en-US" sz="1600" dirty="0"/>
              <a:t> </a:t>
            </a:r>
            <a:r>
              <a:rPr lang="en-US" sz="1600" dirty="0" err="1"/>
              <a:t>adequadas</a:t>
            </a:r>
            <a:r>
              <a:rPr lang="en-US" sz="1600" dirty="0"/>
              <a:t> </a:t>
            </a:r>
            <a:r>
              <a:rPr lang="en-US" sz="1600" dirty="0" err="1"/>
              <a:t>ao</a:t>
            </a:r>
            <a:r>
              <a:rPr lang="en-US" sz="1600" dirty="0"/>
              <a:t> </a:t>
            </a:r>
            <a:r>
              <a:rPr lang="en-US" sz="1600" dirty="0" err="1"/>
              <a:t>trabalho</a:t>
            </a:r>
            <a:r>
              <a:rPr lang="en-US" sz="1600" dirty="0"/>
              <a:t> </a:t>
            </a:r>
            <a:r>
              <a:rPr lang="en-US" sz="1600" dirty="0" err="1"/>
              <a:t>humano</a:t>
            </a:r>
            <a:r>
              <a:rPr lang="en-US" sz="1600" dirty="0"/>
              <a:t> e </a:t>
            </a:r>
            <a:r>
              <a:rPr lang="en-US" sz="1600" dirty="0" err="1"/>
              <a:t>ser</a:t>
            </a:r>
            <a:r>
              <a:rPr lang="en-US" sz="1600" dirty="0"/>
              <a:t> </a:t>
            </a:r>
            <a:r>
              <a:rPr lang="en-US" sz="1600" dirty="0" err="1"/>
              <a:t>mantido</a:t>
            </a:r>
            <a:r>
              <a:rPr lang="en-US" sz="1600" dirty="0"/>
              <a:t> e </a:t>
            </a:r>
            <a:r>
              <a:rPr lang="en-US" sz="1600" dirty="0" err="1"/>
              <a:t>operado</a:t>
            </a:r>
            <a:r>
              <a:rPr lang="en-US" sz="1600" dirty="0"/>
              <a:t> de forma regular e </a:t>
            </a:r>
            <a:r>
              <a:rPr lang="en-US" sz="1600" dirty="0" err="1"/>
              <a:t>contínua</a:t>
            </a:r>
            <a:r>
              <a:rPr lang="en-US" sz="1600" dirty="0"/>
              <a:t>. </a:t>
            </a:r>
          </a:p>
          <a:p>
            <a:pPr marL="1270000"/>
            <a:r>
              <a:rPr lang="en-US" sz="1600" dirty="0" err="1"/>
              <a:t>Deve</a:t>
            </a:r>
            <a:r>
              <a:rPr lang="en-US" sz="1600" dirty="0"/>
              <a:t>-se </a:t>
            </a:r>
            <a:r>
              <a:rPr lang="en-US" sz="1600" dirty="0" err="1"/>
              <a:t>observar</a:t>
            </a:r>
            <a:r>
              <a:rPr lang="en-US" sz="1600" dirty="0"/>
              <a:t> </a:t>
            </a:r>
            <a:r>
              <a:rPr lang="en-US" sz="1600" dirty="0" err="1"/>
              <a:t>os</a:t>
            </a:r>
            <a:r>
              <a:rPr lang="en-US" sz="1600" dirty="0"/>
              <a:t> </a:t>
            </a:r>
            <a:r>
              <a:rPr lang="en-US" sz="1600" dirty="0" err="1"/>
              <a:t>níveis</a:t>
            </a:r>
            <a:r>
              <a:rPr lang="en-US" sz="1600" dirty="0"/>
              <a:t> de </a:t>
            </a:r>
            <a:r>
              <a:rPr lang="en-US" sz="1600" dirty="0" err="1"/>
              <a:t>ação</a:t>
            </a:r>
            <a:r>
              <a:rPr lang="en-US" sz="1600" dirty="0"/>
              <a:t> para </a:t>
            </a:r>
            <a:r>
              <a:rPr lang="en-US" sz="1600" dirty="0" err="1"/>
              <a:t>implantação</a:t>
            </a:r>
            <a:r>
              <a:rPr lang="en-US" sz="1600" dirty="0"/>
              <a:t> de </a:t>
            </a:r>
            <a:r>
              <a:rPr lang="en-US" sz="1600" dirty="0" err="1"/>
              <a:t>medidas</a:t>
            </a:r>
            <a:r>
              <a:rPr lang="en-US" sz="1600" dirty="0"/>
              <a:t>.</a:t>
            </a:r>
          </a:p>
          <a:p>
            <a:pPr marL="1270000"/>
            <a:r>
              <a:rPr lang="en-US" sz="1600" dirty="0"/>
              <a:t>Para </a:t>
            </a:r>
            <a:r>
              <a:rPr lang="en-US" sz="1600" dirty="0" err="1"/>
              <a:t>cada</a:t>
            </a:r>
            <a:r>
              <a:rPr lang="en-US" sz="1600" dirty="0"/>
              <a:t> mina, é </a:t>
            </a:r>
            <a:r>
              <a:rPr lang="en-US" sz="1600" dirty="0" err="1"/>
              <a:t>necessário</a:t>
            </a:r>
            <a:r>
              <a:rPr lang="en-US" sz="1600" dirty="0"/>
              <a:t> </a:t>
            </a:r>
            <a:r>
              <a:rPr lang="en-US" sz="1600" dirty="0" err="1"/>
              <a:t>elaborar</a:t>
            </a:r>
            <a:r>
              <a:rPr lang="en-US" sz="1600" dirty="0"/>
              <a:t> e </a:t>
            </a:r>
            <a:r>
              <a:rPr lang="en-US" sz="1600" dirty="0" err="1"/>
              <a:t>implantar</a:t>
            </a:r>
            <a:r>
              <a:rPr lang="en-US" sz="1600" dirty="0"/>
              <a:t> um </a:t>
            </a:r>
            <a:r>
              <a:rPr lang="en-US" sz="1600" dirty="0" err="1"/>
              <a:t>projeto</a:t>
            </a:r>
            <a:r>
              <a:rPr lang="en-US" sz="1600" dirty="0"/>
              <a:t> de </a:t>
            </a:r>
            <a:r>
              <a:rPr lang="en-US" sz="1600" dirty="0" err="1"/>
              <a:t>ventilação</a:t>
            </a:r>
            <a:r>
              <a:rPr lang="en-US" sz="1600" dirty="0"/>
              <a:t> com </a:t>
            </a:r>
            <a:r>
              <a:rPr lang="en-US" sz="1600" dirty="0" err="1"/>
              <a:t>fluxograma</a:t>
            </a:r>
            <a:r>
              <a:rPr lang="en-US" sz="1600" dirty="0"/>
              <a:t> </a:t>
            </a:r>
            <a:r>
              <a:rPr lang="en-US" sz="1600" dirty="0" err="1"/>
              <a:t>atualizado</a:t>
            </a:r>
            <a:r>
              <a:rPr lang="en-US" sz="1600" dirty="0"/>
              <a:t> </a:t>
            </a:r>
            <a:r>
              <a:rPr lang="en-US" sz="1600" dirty="0" err="1"/>
              <a:t>periodicamente</a:t>
            </a:r>
            <a:r>
              <a:rPr lang="en-US" sz="1600" dirty="0"/>
              <a:t>, </a:t>
            </a:r>
            <a:r>
              <a:rPr lang="en-US" sz="1600" dirty="0" err="1"/>
              <a:t>contendo</a:t>
            </a:r>
            <a:r>
              <a:rPr lang="en-US" sz="1600" dirty="0"/>
              <a:t> </a:t>
            </a:r>
            <a:r>
              <a:rPr lang="en-US" sz="1600" dirty="0" err="1"/>
              <a:t>localização</a:t>
            </a:r>
            <a:r>
              <a:rPr lang="en-US" sz="1600" dirty="0"/>
              <a:t>, </a:t>
            </a:r>
            <a:r>
              <a:rPr lang="en-US" sz="1600" dirty="0" err="1"/>
              <a:t>vazão</a:t>
            </a:r>
            <a:r>
              <a:rPr lang="en-US" sz="1600" dirty="0"/>
              <a:t> e </a:t>
            </a:r>
            <a:r>
              <a:rPr lang="en-US" sz="1600" dirty="0" err="1"/>
              <a:t>pressão</a:t>
            </a:r>
            <a:r>
              <a:rPr lang="en-US" sz="1600" dirty="0"/>
              <a:t> dos </a:t>
            </a:r>
            <a:r>
              <a:rPr lang="en-US" sz="1600" dirty="0" err="1"/>
              <a:t>ventiladores</a:t>
            </a:r>
            <a:r>
              <a:rPr lang="en-US" sz="1600" dirty="0"/>
              <a:t> </a:t>
            </a:r>
            <a:r>
              <a:rPr lang="en-US" sz="1600" dirty="0" err="1"/>
              <a:t>principais</a:t>
            </a:r>
            <a:r>
              <a:rPr lang="en-US" sz="1600" dirty="0"/>
              <a:t>, </a:t>
            </a:r>
            <a:r>
              <a:rPr lang="en-US" sz="1600" dirty="0" err="1"/>
              <a:t>direção</a:t>
            </a:r>
            <a:r>
              <a:rPr lang="en-US" sz="1600" dirty="0"/>
              <a:t> e </a:t>
            </a:r>
            <a:r>
              <a:rPr lang="en-US" sz="1600" dirty="0" err="1"/>
              <a:t>sentido</a:t>
            </a:r>
            <a:r>
              <a:rPr lang="en-US" sz="1600" dirty="0"/>
              <a:t> do </a:t>
            </a:r>
            <a:r>
              <a:rPr lang="en-US" sz="1600" dirty="0" err="1"/>
              <a:t>fluxo</a:t>
            </a:r>
            <a:r>
              <a:rPr lang="en-US" sz="1600" dirty="0"/>
              <a:t> de </a:t>
            </a:r>
            <a:r>
              <a:rPr lang="en-US" sz="1600" dirty="0" err="1"/>
              <a:t>ar</a:t>
            </a:r>
            <a:r>
              <a:rPr lang="en-US" sz="1600" dirty="0"/>
              <a:t>, </a:t>
            </a:r>
            <a:r>
              <a:rPr lang="en-US" sz="1600" dirty="0" err="1"/>
              <a:t>localização</a:t>
            </a:r>
            <a:r>
              <a:rPr lang="en-US" sz="1600" dirty="0"/>
              <a:t> e </a:t>
            </a:r>
            <a:r>
              <a:rPr lang="en-US" sz="1600" dirty="0" err="1"/>
              <a:t>função</a:t>
            </a:r>
            <a:r>
              <a:rPr lang="en-US" sz="1600" dirty="0"/>
              <a:t> de </a:t>
            </a:r>
            <a:r>
              <a:rPr lang="en-US" sz="1600" dirty="0" err="1"/>
              <a:t>todas</a:t>
            </a:r>
            <a:r>
              <a:rPr lang="en-US" sz="1600" dirty="0"/>
              <a:t> as </a:t>
            </a:r>
            <a:r>
              <a:rPr lang="en-US" sz="1600" dirty="0" err="1"/>
              <a:t>portas</a:t>
            </a:r>
            <a:r>
              <a:rPr lang="en-US" sz="1600" dirty="0"/>
              <a:t>, </a:t>
            </a:r>
            <a:r>
              <a:rPr lang="en-US" sz="1600" dirty="0" err="1"/>
              <a:t>barricadas</a:t>
            </a:r>
            <a:r>
              <a:rPr lang="en-US" sz="1600" dirty="0"/>
              <a:t>, </a:t>
            </a:r>
            <a:r>
              <a:rPr lang="en-US" sz="1600" dirty="0" err="1"/>
              <a:t>cortinas</a:t>
            </a:r>
            <a:r>
              <a:rPr lang="en-US" sz="1600" dirty="0"/>
              <a:t>, </a:t>
            </a:r>
            <a:r>
              <a:rPr lang="en-US" sz="1600" dirty="0" err="1"/>
              <a:t>diques</a:t>
            </a:r>
            <a:r>
              <a:rPr lang="en-US" sz="1600" dirty="0"/>
              <a:t>, </a:t>
            </a:r>
            <a:r>
              <a:rPr lang="en-US" sz="1600" dirty="0" err="1"/>
              <a:t>tapumes</a:t>
            </a:r>
            <a:r>
              <a:rPr lang="en-US" sz="1600" dirty="0"/>
              <a:t> e outros </a:t>
            </a:r>
            <a:r>
              <a:rPr lang="en-US" sz="1600" dirty="0" err="1"/>
              <a:t>dispositivos</a:t>
            </a:r>
            <a:r>
              <a:rPr lang="en-US" sz="1600" dirty="0"/>
              <a:t> de </a:t>
            </a:r>
            <a:r>
              <a:rPr lang="en-US" sz="1600" dirty="0" err="1"/>
              <a:t>controle</a:t>
            </a:r>
            <a:r>
              <a:rPr lang="en-US" sz="1600" dirty="0"/>
              <a:t> do </a:t>
            </a:r>
            <a:r>
              <a:rPr lang="en-US" sz="1600" dirty="0" err="1"/>
              <a:t>fluxo</a:t>
            </a:r>
            <a:r>
              <a:rPr lang="en-US" sz="1600" dirty="0"/>
              <a:t> de </a:t>
            </a:r>
            <a:r>
              <a:rPr lang="en-US" sz="1600" dirty="0" err="1"/>
              <a:t>ventilação</a:t>
            </a:r>
            <a:r>
              <a:rPr lang="en-US" sz="1600" dirty="0"/>
              <a:t>.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08D317-7CBD-4897-BD1F-959436D2A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430956CC-5BD6-1887-FC9B-AA65CD90924E}"/>
              </a:ext>
            </a:extLst>
          </p:cNvPr>
          <p:cNvSpPr txBox="1">
            <a:spLocks/>
          </p:cNvSpPr>
          <p:nvPr/>
        </p:nvSpPr>
        <p:spPr>
          <a:xfrm>
            <a:off x="7255564" y="834888"/>
            <a:ext cx="4314645" cy="126895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200"/>
              <a:t>	Ventilação em Atividades de Subsolo. </a:t>
            </a:r>
          </a:p>
        </p:txBody>
      </p:sp>
      <p:pic>
        <p:nvPicPr>
          <p:cNvPr id="2" name="Imagem 4">
            <a:extLst>
              <a:ext uri="{FF2B5EF4-FFF2-40B4-BE49-F238E27FC236}">
                <a16:creationId xmlns:a16="http://schemas.microsoft.com/office/drawing/2014/main" id="{DFB5726F-7CA5-BD8E-7D92-C8F23A6DDFD9}"/>
              </a:ext>
            </a:extLst>
          </p:cNvPr>
          <p:cNvPicPr>
            <a:picLocks noChangeAspect="1"/>
          </p:cNvPicPr>
          <p:nvPr/>
        </p:nvPicPr>
        <p:blipFill rotWithShape="1">
          <a:blip r:embed="rId2"/>
          <a:srcRect r="2048" b="-1"/>
          <a:stretch/>
        </p:blipFill>
        <p:spPr>
          <a:xfrm>
            <a:off x="20" y="10"/>
            <a:ext cx="6717436" cy="6857990"/>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effectLst>
            <a:outerShdw blurRad="50800" dist="38100" algn="l" rotWithShape="0">
              <a:schemeClr val="bg1">
                <a:lumMod val="85000"/>
                <a:alpha val="30000"/>
              </a:schemeClr>
            </a:outerShdw>
          </a:effectLst>
        </p:spPr>
      </p:pic>
      <p:sp>
        <p:nvSpPr>
          <p:cNvPr id="11" name="Rectangle 10">
            <a:extLst>
              <a:ext uri="{FF2B5EF4-FFF2-40B4-BE49-F238E27FC236}">
                <a16:creationId xmlns:a16="http://schemas.microsoft.com/office/drawing/2014/main" id="{D6297641-8B9F-4767-9606-8A1131322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89864"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D8F3CA65-EA00-46B4-9616-39E6853F7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6172" y="2240371"/>
            <a:ext cx="42062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5474545" y="2189376"/>
            <a:ext cx="6717435" cy="4668614"/>
          </a:xfrm>
        </p:spPr>
        <p:txBody>
          <a:bodyPr vert="horz" lIns="91440" tIns="45720" rIns="91440" bIns="45720" rtlCol="0" anchor="t">
            <a:noAutofit/>
          </a:bodyPr>
          <a:lstStyle/>
          <a:p>
            <a:pPr marL="1270000"/>
            <a:r>
              <a:rPr lang="en-US" sz="1600" dirty="0"/>
              <a:t>As </a:t>
            </a:r>
            <a:r>
              <a:rPr lang="en-US" sz="1600" dirty="0" err="1"/>
              <a:t>frentes</a:t>
            </a:r>
            <a:r>
              <a:rPr lang="en-US" sz="1600" dirty="0"/>
              <a:t> de </a:t>
            </a:r>
            <a:r>
              <a:rPr lang="en-US" sz="1600" dirty="0" err="1"/>
              <a:t>trabalho</a:t>
            </a:r>
            <a:r>
              <a:rPr lang="en-US" sz="1600" dirty="0"/>
              <a:t> </a:t>
            </a:r>
            <a:r>
              <a:rPr lang="en-US" sz="1600" dirty="0" err="1"/>
              <a:t>devem</a:t>
            </a:r>
            <a:r>
              <a:rPr lang="en-US" sz="1600" dirty="0"/>
              <a:t> </a:t>
            </a:r>
            <a:r>
              <a:rPr lang="en-US" sz="1600" dirty="0" err="1"/>
              <a:t>ser</a:t>
            </a:r>
            <a:r>
              <a:rPr lang="en-US" sz="1600" dirty="0"/>
              <a:t> </a:t>
            </a:r>
            <a:r>
              <a:rPr lang="en-US" sz="1600" dirty="0" err="1"/>
              <a:t>ventiladas</a:t>
            </a:r>
            <a:r>
              <a:rPr lang="en-US" sz="1600" dirty="0"/>
              <a:t> </a:t>
            </a:r>
            <a:r>
              <a:rPr lang="en-US" sz="1600" dirty="0" err="1"/>
              <a:t>por</a:t>
            </a:r>
            <a:r>
              <a:rPr lang="en-US" sz="1600" dirty="0"/>
              <a:t> </a:t>
            </a:r>
            <a:r>
              <a:rPr lang="en-US" sz="1600" dirty="0" err="1"/>
              <a:t>uma</a:t>
            </a:r>
            <a:r>
              <a:rPr lang="en-US" sz="1600" dirty="0"/>
              <a:t> </a:t>
            </a:r>
            <a:r>
              <a:rPr lang="en-US" sz="1600" dirty="0" err="1"/>
              <a:t>corrente</a:t>
            </a:r>
            <a:r>
              <a:rPr lang="en-US" sz="1600" dirty="0"/>
              <a:t> de </a:t>
            </a:r>
            <a:r>
              <a:rPr lang="en-US" sz="1600" dirty="0" err="1"/>
              <a:t>ar</a:t>
            </a:r>
            <a:r>
              <a:rPr lang="en-US" sz="1600" dirty="0"/>
              <a:t> </a:t>
            </a:r>
            <a:r>
              <a:rPr lang="en-US" sz="1600" dirty="0" err="1"/>
              <a:t>que</a:t>
            </a:r>
            <a:r>
              <a:rPr lang="en-US" sz="1600" dirty="0"/>
              <a:t> </a:t>
            </a:r>
            <a:r>
              <a:rPr lang="en-US" sz="1600" dirty="0" err="1"/>
              <a:t>previna</a:t>
            </a:r>
            <a:r>
              <a:rPr lang="en-US" sz="1600" dirty="0"/>
              <a:t> a </a:t>
            </a:r>
            <a:r>
              <a:rPr lang="en-US" sz="1600" dirty="0" err="1"/>
              <a:t>exposição</a:t>
            </a:r>
            <a:r>
              <a:rPr lang="en-US" sz="1600" dirty="0"/>
              <a:t> dos </a:t>
            </a:r>
            <a:r>
              <a:rPr lang="en-US" sz="1600" dirty="0" err="1"/>
              <a:t>trabalhadores</a:t>
            </a:r>
            <a:r>
              <a:rPr lang="en-US" sz="1600" dirty="0"/>
              <a:t> a </a:t>
            </a:r>
            <a:r>
              <a:rPr lang="en-US" sz="1600" dirty="0" err="1"/>
              <a:t>contaminantes</a:t>
            </a:r>
            <a:r>
              <a:rPr lang="en-US" sz="1600" dirty="0"/>
              <a:t> </a:t>
            </a:r>
            <a:r>
              <a:rPr lang="en-US" sz="1600" dirty="0" err="1"/>
              <a:t>acima</a:t>
            </a:r>
            <a:r>
              <a:rPr lang="en-US" sz="1600" dirty="0"/>
              <a:t> dos </a:t>
            </a:r>
            <a:r>
              <a:rPr lang="en-US" sz="1600" dirty="0" err="1"/>
              <a:t>limites</a:t>
            </a:r>
            <a:r>
              <a:rPr lang="en-US" sz="1600" dirty="0"/>
              <a:t> de </a:t>
            </a:r>
            <a:r>
              <a:rPr lang="en-US" sz="1600" dirty="0" err="1"/>
              <a:t>tolerância</a:t>
            </a:r>
            <a:r>
              <a:rPr lang="en-US" sz="1600" dirty="0"/>
              <a:t> </a:t>
            </a:r>
            <a:r>
              <a:rPr lang="en-US" sz="1600" dirty="0" err="1"/>
              <a:t>legais</a:t>
            </a:r>
            <a:r>
              <a:rPr lang="en-US" sz="1600" dirty="0"/>
              <a:t>. </a:t>
            </a:r>
          </a:p>
          <a:p>
            <a:pPr marL="1270000"/>
            <a:r>
              <a:rPr lang="en-US" sz="1600" dirty="0"/>
              <a:t>A </a:t>
            </a:r>
            <a:r>
              <a:rPr lang="en-US" sz="1600" dirty="0" err="1"/>
              <a:t>concentração</a:t>
            </a:r>
            <a:r>
              <a:rPr lang="en-US" sz="1600" dirty="0"/>
              <a:t> de </a:t>
            </a:r>
            <a:r>
              <a:rPr lang="en-US" sz="1600" dirty="0" err="1"/>
              <a:t>oxigênio</a:t>
            </a:r>
            <a:r>
              <a:rPr lang="en-US" sz="1600" dirty="0"/>
              <a:t> no </a:t>
            </a:r>
            <a:r>
              <a:rPr lang="en-US" sz="1600" dirty="0" err="1"/>
              <a:t>ar</a:t>
            </a:r>
            <a:r>
              <a:rPr lang="en-US" sz="1600" dirty="0"/>
              <a:t> </a:t>
            </a:r>
            <a:r>
              <a:rPr lang="en-US" sz="1600" dirty="0" err="1"/>
              <a:t>não</a:t>
            </a:r>
            <a:r>
              <a:rPr lang="en-US" sz="1600" dirty="0"/>
              <a:t> </a:t>
            </a:r>
            <a:r>
              <a:rPr lang="en-US" sz="1600" dirty="0" err="1"/>
              <a:t>deve</a:t>
            </a:r>
            <a:r>
              <a:rPr lang="en-US" sz="1600" dirty="0"/>
              <a:t> </a:t>
            </a:r>
            <a:r>
              <a:rPr lang="en-US" sz="1600" dirty="0" err="1"/>
              <a:t>ser</a:t>
            </a:r>
            <a:r>
              <a:rPr lang="en-US" sz="1600" dirty="0"/>
              <a:t> inferior a 19% </a:t>
            </a:r>
            <a:r>
              <a:rPr lang="en-US" sz="1600" dirty="0" err="1"/>
              <a:t>em</a:t>
            </a:r>
            <a:r>
              <a:rPr lang="en-US" sz="1600" dirty="0"/>
              <a:t> volume </a:t>
            </a:r>
            <a:r>
              <a:rPr lang="en-US" sz="1600" dirty="0" err="1"/>
              <a:t>nos</a:t>
            </a:r>
            <a:r>
              <a:rPr lang="en-US" sz="1600" dirty="0"/>
              <a:t> </a:t>
            </a:r>
            <a:r>
              <a:rPr lang="en-US" sz="1600" dirty="0" err="1"/>
              <a:t>locais</a:t>
            </a:r>
            <a:r>
              <a:rPr lang="en-US" sz="1600" dirty="0"/>
              <a:t> </a:t>
            </a:r>
            <a:r>
              <a:rPr lang="en-US" sz="1600" dirty="0" err="1"/>
              <a:t>onde</a:t>
            </a:r>
            <a:r>
              <a:rPr lang="en-US" sz="1600" dirty="0"/>
              <a:t> </a:t>
            </a:r>
            <a:r>
              <a:rPr lang="en-US" sz="1600" dirty="0" err="1"/>
              <a:t>pessoas</a:t>
            </a:r>
            <a:r>
              <a:rPr lang="en-US" sz="1600" dirty="0"/>
              <a:t> </a:t>
            </a:r>
            <a:r>
              <a:rPr lang="en-US" sz="1600" dirty="0" err="1"/>
              <a:t>estiverem</a:t>
            </a:r>
            <a:r>
              <a:rPr lang="en-US" sz="1600" dirty="0"/>
              <a:t> </a:t>
            </a:r>
            <a:r>
              <a:rPr lang="en-US" sz="1600" dirty="0" err="1"/>
              <a:t>transitando</a:t>
            </a:r>
            <a:r>
              <a:rPr lang="en-US" sz="1600" dirty="0"/>
              <a:t> </a:t>
            </a:r>
            <a:r>
              <a:rPr lang="en-US" sz="1600" dirty="0" err="1"/>
              <a:t>ou</a:t>
            </a:r>
            <a:r>
              <a:rPr lang="en-US" sz="1600" dirty="0"/>
              <a:t> </a:t>
            </a:r>
            <a:r>
              <a:rPr lang="en-US" sz="1600" dirty="0" err="1"/>
              <a:t>trabalhando</a:t>
            </a:r>
            <a:r>
              <a:rPr lang="en-US" sz="1600" dirty="0"/>
              <a:t>. </a:t>
            </a:r>
          </a:p>
          <a:p>
            <a:pPr marL="1270000"/>
            <a:r>
              <a:rPr lang="en-US" sz="1600" dirty="0"/>
              <a:t>A </a:t>
            </a:r>
            <a:r>
              <a:rPr lang="en-US" sz="1600" dirty="0" err="1"/>
              <a:t>vazão</a:t>
            </a:r>
            <a:r>
              <a:rPr lang="en-US" sz="1600" dirty="0"/>
              <a:t> de </a:t>
            </a:r>
            <a:r>
              <a:rPr lang="en-US" sz="1600" dirty="0" err="1"/>
              <a:t>ar</a:t>
            </a:r>
            <a:r>
              <a:rPr lang="en-US" sz="1600" dirty="0"/>
              <a:t> </a:t>
            </a:r>
            <a:r>
              <a:rPr lang="en-US" sz="1600" dirty="0" err="1"/>
              <a:t>necessária</a:t>
            </a:r>
            <a:r>
              <a:rPr lang="en-US" sz="1600" dirty="0"/>
              <a:t> </a:t>
            </a:r>
            <a:r>
              <a:rPr lang="en-US" sz="1600" dirty="0" err="1"/>
              <a:t>em</a:t>
            </a:r>
            <a:r>
              <a:rPr lang="en-US" sz="1600" dirty="0"/>
              <a:t> minas de </a:t>
            </a:r>
            <a:r>
              <a:rPr lang="en-US" sz="1600" dirty="0" err="1"/>
              <a:t>carvão</a:t>
            </a:r>
            <a:r>
              <a:rPr lang="en-US" sz="1600" dirty="0"/>
              <a:t>, para </a:t>
            </a:r>
            <a:r>
              <a:rPr lang="en-US" sz="1600" dirty="0" err="1"/>
              <a:t>cada</a:t>
            </a:r>
            <a:r>
              <a:rPr lang="en-US" sz="1600" dirty="0"/>
              <a:t> </a:t>
            </a:r>
            <a:r>
              <a:rPr lang="en-US" sz="1600" dirty="0" err="1"/>
              <a:t>frente</a:t>
            </a:r>
            <a:r>
              <a:rPr lang="en-US" sz="1600" dirty="0"/>
              <a:t> de </a:t>
            </a:r>
            <a:r>
              <a:rPr lang="en-US" sz="1600" dirty="0" err="1"/>
              <a:t>trabalho</a:t>
            </a:r>
            <a:r>
              <a:rPr lang="en-US" sz="1600" dirty="0"/>
              <a:t>, </a:t>
            </a:r>
            <a:r>
              <a:rPr lang="en-US" sz="1600" dirty="0" err="1"/>
              <a:t>deve</a:t>
            </a:r>
            <a:r>
              <a:rPr lang="en-US" sz="1600" dirty="0"/>
              <a:t> </a:t>
            </a:r>
            <a:r>
              <a:rPr lang="en-US" sz="1600" dirty="0" err="1"/>
              <a:t>ser</a:t>
            </a:r>
            <a:r>
              <a:rPr lang="en-US" sz="1600" dirty="0"/>
              <a:t> de, no </a:t>
            </a:r>
            <a:r>
              <a:rPr lang="en-US" sz="1600" dirty="0" err="1"/>
              <a:t>mínimo</a:t>
            </a:r>
            <a:r>
              <a:rPr lang="en-US" sz="1600" dirty="0"/>
              <a:t>, 6m³ </a:t>
            </a:r>
            <a:r>
              <a:rPr lang="en-US" sz="1600" dirty="0" err="1"/>
              <a:t>por</a:t>
            </a:r>
            <a:r>
              <a:rPr lang="en-US" sz="1600" dirty="0"/>
              <a:t> </a:t>
            </a:r>
            <a:r>
              <a:rPr lang="en-US" sz="1600" dirty="0" err="1"/>
              <a:t>minuto</a:t>
            </a:r>
            <a:r>
              <a:rPr lang="en-US" sz="1600" dirty="0"/>
              <a:t> </a:t>
            </a:r>
            <a:r>
              <a:rPr lang="en-US" sz="1600" dirty="0" err="1"/>
              <a:t>por</a:t>
            </a:r>
            <a:r>
              <a:rPr lang="en-US" sz="1600" dirty="0"/>
              <a:t> </a:t>
            </a:r>
            <a:r>
              <a:rPr lang="en-US" sz="1600" dirty="0" err="1"/>
              <a:t>pessoa</a:t>
            </a:r>
            <a:r>
              <a:rPr lang="en-US" sz="1600" dirty="0"/>
              <a:t>. </a:t>
            </a:r>
          </a:p>
          <a:p>
            <a:pPr marL="1270000"/>
            <a:r>
              <a:rPr lang="en-US" sz="1600" dirty="0" err="1"/>
              <a:t>Em</a:t>
            </a:r>
            <a:r>
              <a:rPr lang="en-US" sz="1600" dirty="0"/>
              <a:t> </a:t>
            </a:r>
            <a:r>
              <a:rPr lang="en-US" sz="1600" dirty="0" err="1"/>
              <a:t>outras</a:t>
            </a:r>
            <a:r>
              <a:rPr lang="en-US" sz="1600" dirty="0"/>
              <a:t> minas, a </a:t>
            </a:r>
            <a:r>
              <a:rPr lang="en-US" sz="1600" dirty="0" err="1"/>
              <a:t>quantidade</a:t>
            </a:r>
            <a:r>
              <a:rPr lang="en-US" sz="1600" dirty="0"/>
              <a:t> de </a:t>
            </a:r>
            <a:r>
              <a:rPr lang="en-US" sz="1600" dirty="0" err="1"/>
              <a:t>ar</a:t>
            </a:r>
            <a:r>
              <a:rPr lang="en-US" sz="1600" dirty="0"/>
              <a:t> fresco </a:t>
            </a:r>
            <a:r>
              <a:rPr lang="en-US" sz="1600" dirty="0" err="1"/>
              <a:t>nas</a:t>
            </a:r>
            <a:r>
              <a:rPr lang="en-US" sz="1600" dirty="0"/>
              <a:t> </a:t>
            </a:r>
            <a:r>
              <a:rPr lang="en-US" sz="1600" dirty="0" err="1"/>
              <a:t>frentes</a:t>
            </a:r>
            <a:r>
              <a:rPr lang="en-US" sz="1600" dirty="0"/>
              <a:t> de </a:t>
            </a:r>
            <a:r>
              <a:rPr lang="en-US" sz="1600" dirty="0" err="1"/>
              <a:t>trabalho</a:t>
            </a:r>
            <a:r>
              <a:rPr lang="en-US" sz="1600" dirty="0"/>
              <a:t> </a:t>
            </a:r>
            <a:r>
              <a:rPr lang="en-US" sz="1600" dirty="0" err="1"/>
              <a:t>deve</a:t>
            </a:r>
            <a:r>
              <a:rPr lang="en-US" sz="1600" dirty="0"/>
              <a:t> </a:t>
            </a:r>
            <a:r>
              <a:rPr lang="en-US" sz="1600" dirty="0" err="1"/>
              <a:t>ser</a:t>
            </a:r>
            <a:r>
              <a:rPr lang="en-US" sz="1600" dirty="0"/>
              <a:t> de, no </a:t>
            </a:r>
            <a:r>
              <a:rPr lang="en-US" sz="1600" dirty="0" err="1"/>
              <a:t>mínimo</a:t>
            </a:r>
            <a:r>
              <a:rPr lang="en-US" sz="1600" dirty="0"/>
              <a:t>, 2m³ </a:t>
            </a:r>
            <a:r>
              <a:rPr lang="en-US" sz="1600" dirty="0" err="1"/>
              <a:t>por</a:t>
            </a:r>
            <a:r>
              <a:rPr lang="en-US" sz="1600" dirty="0"/>
              <a:t> </a:t>
            </a:r>
            <a:r>
              <a:rPr lang="en-US" sz="1600" dirty="0" err="1"/>
              <a:t>minuto</a:t>
            </a:r>
            <a:r>
              <a:rPr lang="en-US" sz="1600" dirty="0"/>
              <a:t> </a:t>
            </a:r>
            <a:r>
              <a:rPr lang="en-US" sz="1600" dirty="0" err="1"/>
              <a:t>por</a:t>
            </a:r>
            <a:r>
              <a:rPr lang="en-US" sz="1600" dirty="0"/>
              <a:t> </a:t>
            </a:r>
            <a:r>
              <a:rPr lang="en-US" sz="1600" dirty="0" err="1"/>
              <a:t>pessoa</a:t>
            </a:r>
            <a:r>
              <a:rPr lang="en-US" sz="1600" dirty="0"/>
              <a:t>. </a:t>
            </a:r>
          </a:p>
          <a:p>
            <a:pPr marL="1270000"/>
            <a:r>
              <a:rPr lang="en-US" sz="1600" dirty="0"/>
              <a:t>A </a:t>
            </a:r>
            <a:r>
              <a:rPr lang="en-US" sz="1600" dirty="0" err="1"/>
              <a:t>vazão</a:t>
            </a:r>
            <a:r>
              <a:rPr lang="en-US" sz="1600" dirty="0"/>
              <a:t> de </a:t>
            </a:r>
            <a:r>
              <a:rPr lang="en-US" sz="1600" dirty="0" err="1"/>
              <a:t>ar</a:t>
            </a:r>
            <a:r>
              <a:rPr lang="en-US" sz="1600" dirty="0"/>
              <a:t> fresco </a:t>
            </a:r>
            <a:r>
              <a:rPr lang="en-US" sz="1600" dirty="0" err="1"/>
              <a:t>na</a:t>
            </a:r>
            <a:r>
              <a:rPr lang="en-US" sz="1600" dirty="0"/>
              <a:t> </a:t>
            </a:r>
            <a:r>
              <a:rPr lang="en-US" sz="1600" dirty="0" err="1"/>
              <a:t>frente</a:t>
            </a:r>
            <a:r>
              <a:rPr lang="en-US" sz="1600" dirty="0"/>
              <a:t> de </a:t>
            </a:r>
            <a:r>
              <a:rPr lang="en-US" sz="1600" dirty="0" err="1"/>
              <a:t>trabalho</a:t>
            </a:r>
            <a:r>
              <a:rPr lang="en-US" sz="1600" dirty="0"/>
              <a:t> </a:t>
            </a:r>
            <a:r>
              <a:rPr lang="en-US" sz="1600" dirty="0" err="1"/>
              <a:t>deve</a:t>
            </a:r>
            <a:r>
              <a:rPr lang="en-US" sz="1600" dirty="0"/>
              <a:t> </a:t>
            </a:r>
            <a:r>
              <a:rPr lang="en-US" sz="1600" dirty="0" err="1"/>
              <a:t>ser</a:t>
            </a:r>
            <a:r>
              <a:rPr lang="en-US" sz="1600" dirty="0"/>
              <a:t> </a:t>
            </a:r>
            <a:r>
              <a:rPr lang="en-US" sz="1600" dirty="0" err="1"/>
              <a:t>aumentada</a:t>
            </a:r>
            <a:r>
              <a:rPr lang="en-US" sz="1600" dirty="0"/>
              <a:t> </a:t>
            </a:r>
            <a:r>
              <a:rPr lang="en-US" sz="1600" dirty="0" err="1"/>
              <a:t>em</a:t>
            </a:r>
            <a:r>
              <a:rPr lang="en-US" sz="1600" dirty="0"/>
              <a:t> 2,65m³ </a:t>
            </a:r>
            <a:r>
              <a:rPr lang="en-US" sz="1600" dirty="0" err="1"/>
              <a:t>por</a:t>
            </a:r>
            <a:r>
              <a:rPr lang="en-US" sz="1600" dirty="0"/>
              <a:t> </a:t>
            </a:r>
            <a:r>
              <a:rPr lang="en-US" sz="1600" dirty="0" err="1"/>
              <a:t>minuto</a:t>
            </a:r>
            <a:r>
              <a:rPr lang="en-US" sz="1600" dirty="0"/>
              <a:t> para </a:t>
            </a:r>
            <a:r>
              <a:rPr lang="en-US" sz="1600" dirty="0" err="1"/>
              <a:t>cada</a:t>
            </a:r>
            <a:r>
              <a:rPr lang="en-US" sz="1600" dirty="0"/>
              <a:t> </a:t>
            </a:r>
            <a:r>
              <a:rPr lang="en-US" sz="1600" dirty="0" err="1"/>
              <a:t>cavalo</a:t>
            </a:r>
            <a:r>
              <a:rPr lang="en-US" sz="1600" dirty="0"/>
              <a:t>-vapor de </a:t>
            </a:r>
            <a:r>
              <a:rPr lang="en-US" sz="1600" dirty="0" err="1"/>
              <a:t>potência</a:t>
            </a:r>
            <a:r>
              <a:rPr lang="en-US" sz="1600" dirty="0"/>
              <a:t> </a:t>
            </a:r>
            <a:r>
              <a:rPr lang="en-US" sz="1600" dirty="0" err="1"/>
              <a:t>instalada</a:t>
            </a:r>
            <a:r>
              <a:rPr lang="en-US" sz="1600" dirty="0"/>
              <a:t> no </a:t>
            </a:r>
            <a:r>
              <a:rPr lang="en-US" sz="1600" dirty="0" err="1"/>
              <a:t>caso</a:t>
            </a:r>
            <a:r>
              <a:rPr lang="en-US" sz="1600" dirty="0"/>
              <a:t> da </a:t>
            </a:r>
            <a:r>
              <a:rPr lang="en-US" sz="1600" dirty="0" err="1"/>
              <a:t>utilização</a:t>
            </a:r>
            <a:r>
              <a:rPr lang="en-US" sz="1600" dirty="0"/>
              <a:t> de </a:t>
            </a:r>
            <a:r>
              <a:rPr lang="en-US" sz="1600" dirty="0" err="1"/>
              <a:t>veículos</a:t>
            </a:r>
            <a:r>
              <a:rPr lang="en-US" sz="1600" dirty="0"/>
              <a:t> e </a:t>
            </a:r>
            <a:r>
              <a:rPr lang="en-US" sz="1600" dirty="0" err="1"/>
              <a:t>equipamentos</a:t>
            </a:r>
            <a:r>
              <a:rPr lang="en-US" sz="1600" dirty="0"/>
              <a:t> a </a:t>
            </a:r>
            <a:r>
              <a:rPr lang="en-US" sz="1600" dirty="0" err="1"/>
              <a:t>óleo</a:t>
            </a:r>
            <a:r>
              <a:rPr lang="en-US" sz="1600" dirty="0"/>
              <a:t> diesel </a:t>
            </a:r>
            <a:r>
              <a:rPr lang="en-US" sz="1600" dirty="0" err="1"/>
              <a:t>que</a:t>
            </a:r>
            <a:r>
              <a:rPr lang="en-US" sz="1600" dirty="0"/>
              <a:t> </a:t>
            </a:r>
            <a:r>
              <a:rPr lang="en-US" sz="1600" dirty="0" err="1"/>
              <a:t>operem</a:t>
            </a:r>
            <a:r>
              <a:rPr lang="en-US" sz="1600" dirty="0"/>
              <a:t> com diesel com </a:t>
            </a:r>
            <a:r>
              <a:rPr lang="en-US" sz="1600" dirty="0" err="1"/>
              <a:t>teor</a:t>
            </a:r>
            <a:r>
              <a:rPr lang="en-US" sz="1600" dirty="0"/>
              <a:t> de </a:t>
            </a:r>
            <a:r>
              <a:rPr lang="en-US" sz="1600" dirty="0" err="1"/>
              <a:t>enxofre</a:t>
            </a:r>
            <a:r>
              <a:rPr lang="en-US" sz="1600" dirty="0"/>
              <a:t> </a:t>
            </a:r>
            <a:r>
              <a:rPr lang="en-US" sz="1600" dirty="0" err="1"/>
              <a:t>máximo</a:t>
            </a:r>
            <a:r>
              <a:rPr lang="en-US" sz="1600" dirty="0"/>
              <a:t> de 50 ppm e </a:t>
            </a:r>
            <a:r>
              <a:rPr lang="en-US" sz="1600" dirty="0" err="1"/>
              <a:t>motores</a:t>
            </a:r>
            <a:r>
              <a:rPr lang="en-US" sz="1600" dirty="0"/>
              <a:t> </a:t>
            </a:r>
            <a:r>
              <a:rPr lang="en-US" sz="1600" dirty="0" err="1"/>
              <a:t>que</a:t>
            </a:r>
            <a:r>
              <a:rPr lang="en-US" sz="1600" dirty="0"/>
              <a:t> </a:t>
            </a:r>
            <a:r>
              <a:rPr lang="en-US" sz="1600" dirty="0" err="1"/>
              <a:t>tenham</a:t>
            </a:r>
            <a:r>
              <a:rPr lang="en-US" sz="1600" dirty="0"/>
              <a:t> </a:t>
            </a:r>
            <a:r>
              <a:rPr lang="en-US" sz="1600" dirty="0" err="1"/>
              <a:t>padrões</a:t>
            </a:r>
            <a:r>
              <a:rPr lang="en-US" sz="1600" dirty="0"/>
              <a:t> de </a:t>
            </a:r>
            <a:r>
              <a:rPr lang="en-US" sz="1600" dirty="0" err="1"/>
              <a:t>emissão</a:t>
            </a:r>
            <a:r>
              <a:rPr lang="en-US" sz="1600" dirty="0"/>
              <a:t> </a:t>
            </a:r>
            <a:r>
              <a:rPr lang="en-US" sz="1600" dirty="0" err="1"/>
              <a:t>aceitáveis</a:t>
            </a:r>
            <a:r>
              <a:rPr lang="en-US" sz="1600" dirty="0"/>
              <a:t> pela </a:t>
            </a:r>
            <a:r>
              <a:rPr lang="en-US" sz="1600" dirty="0" err="1"/>
              <a:t>fase</a:t>
            </a:r>
            <a:r>
              <a:rPr lang="en-US" sz="1600" dirty="0"/>
              <a:t> P7 do </a:t>
            </a:r>
            <a:r>
              <a:rPr lang="en-US" sz="1600" dirty="0" err="1"/>
              <a:t>Proconve</a:t>
            </a:r>
            <a:r>
              <a:rPr lang="en-US" sz="1600" dirty="0"/>
              <a:t> - </a:t>
            </a:r>
            <a:r>
              <a:rPr lang="en-US" sz="1600" dirty="0" err="1"/>
              <a:t>Programas</a:t>
            </a:r>
            <a:r>
              <a:rPr lang="en-US" sz="1600" dirty="0"/>
              <a:t> de </a:t>
            </a:r>
            <a:r>
              <a:rPr lang="en-US" sz="1600" dirty="0" err="1"/>
              <a:t>Controle</a:t>
            </a:r>
            <a:r>
              <a:rPr lang="en-US" sz="1600" dirty="0"/>
              <a:t> da </a:t>
            </a:r>
            <a:r>
              <a:rPr lang="en-US" sz="1600" dirty="0" err="1"/>
              <a:t>Poluição</a:t>
            </a:r>
            <a:r>
              <a:rPr lang="en-US" sz="1600" dirty="0"/>
              <a:t> do </a:t>
            </a:r>
            <a:r>
              <a:rPr lang="en-US" sz="1600" dirty="0" err="1"/>
              <a:t>Ar</a:t>
            </a:r>
            <a:r>
              <a:rPr lang="en-US" sz="1600" dirty="0"/>
              <a:t> </a:t>
            </a:r>
            <a:r>
              <a:rPr lang="en-US" sz="1600" dirty="0" err="1"/>
              <a:t>por</a:t>
            </a:r>
            <a:r>
              <a:rPr lang="en-US" sz="1600" dirty="0"/>
              <a:t> </a:t>
            </a:r>
            <a:r>
              <a:rPr lang="en-US" sz="1600" dirty="0" err="1"/>
              <a:t>Veículos</a:t>
            </a:r>
            <a:r>
              <a:rPr lang="en-US" sz="1600" dirty="0"/>
              <a:t> </a:t>
            </a:r>
            <a:r>
              <a:rPr lang="en-US" sz="1600" dirty="0" err="1"/>
              <a:t>Automotores</a:t>
            </a:r>
            <a:r>
              <a:rPr lang="en-US" sz="1600" dirty="0"/>
              <a:t>.</a:t>
            </a:r>
          </a:p>
        </p:txBody>
      </p:sp>
    </p:spTree>
    <p:extLst>
      <p:ext uri="{BB962C8B-B14F-4D97-AF65-F5344CB8AC3E}">
        <p14:creationId xmlns:p14="http://schemas.microsoft.com/office/powerpoint/2010/main" val="29352269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edia/image3.png"/>
          <p:cNvPicPr>
            <a:picLocks noGrp="1" noChangeAspect="1"/>
          </p:cNvPicPr>
          <p:nvPr/>
        </p:nvPicPr>
        <p:blipFill rotWithShape="1">
          <a:blip r:embed="rId2"/>
          <a:srcRect l="8960" t="1837" r="9835" b="52442"/>
          <a:stretch/>
        </p:blipFill>
        <p:spPr bwMode="auto">
          <a:xfrm>
            <a:off x="302352" y="1567544"/>
            <a:ext cx="5114775" cy="4619225"/>
          </a:xfrm>
          <a:prstGeom prst="rect">
            <a:avLst/>
          </a:prstGeom>
          <a:noFill/>
          <a:ln w="9525">
            <a:noFill/>
            <a:headEnd/>
            <a:tailEnd/>
          </a:ln>
        </p:spPr>
      </p:pic>
      <p:pic>
        <p:nvPicPr>
          <p:cNvPr id="6" name="Picture 5" descr="media/image3.png">
            <a:extLst>
              <a:ext uri="{FF2B5EF4-FFF2-40B4-BE49-F238E27FC236}">
                <a16:creationId xmlns:a16="http://schemas.microsoft.com/office/drawing/2014/main" id="{023CEFB9-91B8-1CDD-2E33-72AAFA9EBB7E}"/>
              </a:ext>
            </a:extLst>
          </p:cNvPr>
          <p:cNvPicPr>
            <a:picLocks noGrp="1" noChangeAspect="1"/>
          </p:cNvPicPr>
          <p:nvPr/>
        </p:nvPicPr>
        <p:blipFill rotWithShape="1">
          <a:blip r:embed="rId2"/>
          <a:srcRect l="7293" t="61296" r="8973" b="341"/>
          <a:stretch/>
        </p:blipFill>
        <p:spPr bwMode="auto">
          <a:xfrm>
            <a:off x="5417127" y="1442193"/>
            <a:ext cx="6596516" cy="4847772"/>
          </a:xfrm>
          <a:prstGeom prst="rect">
            <a:avLst/>
          </a:prstGeom>
          <a:noFill/>
          <a:ln w="9525">
            <a:noFill/>
            <a:headEnd/>
            <a:tailEnd/>
          </a:ln>
        </p:spPr>
      </p:pic>
      <p:sp>
        <p:nvSpPr>
          <p:cNvPr id="7" name="Title 1">
            <a:extLst>
              <a:ext uri="{FF2B5EF4-FFF2-40B4-BE49-F238E27FC236}">
                <a16:creationId xmlns:a16="http://schemas.microsoft.com/office/drawing/2014/main" id="{CA79EB0A-F8FA-DF49-84FA-91DD3449FB86}"/>
              </a:ext>
            </a:extLst>
          </p:cNvPr>
          <p:cNvSpPr txBox="1">
            <a:spLocks/>
          </p:cNvSpPr>
          <p:nvPr/>
        </p:nvSpPr>
        <p:spPr>
          <a:xfrm>
            <a:off x="0" y="-35031"/>
            <a:ext cx="12192000" cy="1539900"/>
          </a:xfrm>
          <a:prstGeom prst="rect">
            <a:avLst/>
          </a:prstGeom>
          <a:solidFill>
            <a:schemeClr val="tx1">
              <a:lumMod val="85000"/>
              <a:lumOff val="1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a:solidFill>
                  <a:schemeClr val="bg1"/>
                </a:solidFill>
              </a:rPr>
              <a:t>	Determinação da vazão de ar fresco</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BDED99-B35B-4FEE-A274-8E8DB6FEEE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02473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10">
            <a:extLst>
              <a:ext uri="{FF2B5EF4-FFF2-40B4-BE49-F238E27FC236}">
                <a16:creationId xmlns:a16="http://schemas.microsoft.com/office/drawing/2014/main" id="{7DE38254-CD80-91B7-0E7C-E1FD8E37F9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528" r="34361" b="-1"/>
          <a:stretch/>
        </p:blipFill>
        <p:spPr bwMode="auto">
          <a:xfrm>
            <a:off x="7968222" y="10"/>
            <a:ext cx="4223778" cy="6857990"/>
          </a:xfrm>
          <a:custGeom>
            <a:avLst/>
            <a:gdLst/>
            <a:ahLst/>
            <a:cxnLst/>
            <a:rect l="l" t="t" r="r" b="b"/>
            <a:pathLst>
              <a:path w="4223778" h="6865951">
                <a:moveTo>
                  <a:pt x="478794" y="0"/>
                </a:moveTo>
                <a:lnTo>
                  <a:pt x="4223778" y="0"/>
                </a:lnTo>
                <a:lnTo>
                  <a:pt x="4223778" y="6865951"/>
                </a:lnTo>
                <a:lnTo>
                  <a:pt x="52221" y="6865951"/>
                </a:lnTo>
                <a:lnTo>
                  <a:pt x="49989" y="6844695"/>
                </a:lnTo>
                <a:cubicBezTo>
                  <a:pt x="46440" y="6810509"/>
                  <a:pt x="42891" y="6776323"/>
                  <a:pt x="41304" y="6765443"/>
                </a:cubicBezTo>
                <a:cubicBezTo>
                  <a:pt x="35681" y="6732842"/>
                  <a:pt x="13533" y="6716945"/>
                  <a:pt x="11182" y="6694817"/>
                </a:cubicBezTo>
                <a:cubicBezTo>
                  <a:pt x="16764" y="6697663"/>
                  <a:pt x="14835" y="6635151"/>
                  <a:pt x="10913" y="6627127"/>
                </a:cubicBezTo>
                <a:cubicBezTo>
                  <a:pt x="19564" y="6579282"/>
                  <a:pt x="-12861" y="6585665"/>
                  <a:pt x="5999" y="6527525"/>
                </a:cubicBezTo>
                <a:cubicBezTo>
                  <a:pt x="12287" y="6468687"/>
                  <a:pt x="19003" y="6409739"/>
                  <a:pt x="7685" y="6346547"/>
                </a:cubicBezTo>
                <a:cubicBezTo>
                  <a:pt x="31149" y="6240430"/>
                  <a:pt x="5895" y="6134229"/>
                  <a:pt x="12535" y="6084924"/>
                </a:cubicBezTo>
                <a:cubicBezTo>
                  <a:pt x="14696" y="6024961"/>
                  <a:pt x="53867" y="6020785"/>
                  <a:pt x="45320" y="5989742"/>
                </a:cubicBezTo>
                <a:cubicBezTo>
                  <a:pt x="41264" y="5940899"/>
                  <a:pt x="43258" y="5932095"/>
                  <a:pt x="40418" y="5889597"/>
                </a:cubicBezTo>
                <a:cubicBezTo>
                  <a:pt x="20860" y="5848611"/>
                  <a:pt x="51187" y="5792775"/>
                  <a:pt x="49796" y="5755774"/>
                </a:cubicBezTo>
                <a:cubicBezTo>
                  <a:pt x="43522" y="5734342"/>
                  <a:pt x="37368" y="5692606"/>
                  <a:pt x="49956" y="5684909"/>
                </a:cubicBezTo>
                <a:cubicBezTo>
                  <a:pt x="52825" y="5660429"/>
                  <a:pt x="62553" y="5623499"/>
                  <a:pt x="67011" y="5608897"/>
                </a:cubicBezTo>
                <a:lnTo>
                  <a:pt x="76701" y="5597290"/>
                </a:lnTo>
                <a:cubicBezTo>
                  <a:pt x="87717" y="5587442"/>
                  <a:pt x="82431" y="5550877"/>
                  <a:pt x="89120" y="5529641"/>
                </a:cubicBezTo>
                <a:cubicBezTo>
                  <a:pt x="69291" y="5496375"/>
                  <a:pt x="118554" y="5526326"/>
                  <a:pt x="94330" y="5470852"/>
                </a:cubicBezTo>
                <a:cubicBezTo>
                  <a:pt x="95483" y="5449506"/>
                  <a:pt x="114690" y="5429653"/>
                  <a:pt x="116139" y="5390946"/>
                </a:cubicBezTo>
                <a:cubicBezTo>
                  <a:pt x="127589" y="5337323"/>
                  <a:pt x="132794" y="5338384"/>
                  <a:pt x="135560" y="5284344"/>
                </a:cubicBezTo>
                <a:cubicBezTo>
                  <a:pt x="143629" y="5226223"/>
                  <a:pt x="148113" y="5192743"/>
                  <a:pt x="158141" y="5143920"/>
                </a:cubicBezTo>
                <a:cubicBezTo>
                  <a:pt x="170128" y="5118849"/>
                  <a:pt x="159838" y="5102006"/>
                  <a:pt x="174950" y="5088188"/>
                </a:cubicBezTo>
                <a:cubicBezTo>
                  <a:pt x="197620" y="5107654"/>
                  <a:pt x="181875" y="4983257"/>
                  <a:pt x="203603" y="5010764"/>
                </a:cubicBezTo>
                <a:lnTo>
                  <a:pt x="258582" y="4919969"/>
                </a:lnTo>
                <a:cubicBezTo>
                  <a:pt x="238838" y="4883087"/>
                  <a:pt x="271098" y="4853332"/>
                  <a:pt x="287910" y="4849612"/>
                </a:cubicBezTo>
                <a:cubicBezTo>
                  <a:pt x="294156" y="4811643"/>
                  <a:pt x="286101" y="4834074"/>
                  <a:pt x="305439" y="4799017"/>
                </a:cubicBezTo>
                <a:cubicBezTo>
                  <a:pt x="322572" y="4758926"/>
                  <a:pt x="352642" y="4705848"/>
                  <a:pt x="373456" y="4667754"/>
                </a:cubicBezTo>
                <a:cubicBezTo>
                  <a:pt x="384080" y="4649919"/>
                  <a:pt x="401158" y="4670663"/>
                  <a:pt x="407944" y="4574050"/>
                </a:cubicBezTo>
                <a:cubicBezTo>
                  <a:pt x="408098" y="4548109"/>
                  <a:pt x="427782" y="4503327"/>
                  <a:pt x="425133" y="4462469"/>
                </a:cubicBezTo>
                <a:lnTo>
                  <a:pt x="433890" y="4364681"/>
                </a:lnTo>
                <a:cubicBezTo>
                  <a:pt x="430018" y="4339230"/>
                  <a:pt x="435361" y="4287915"/>
                  <a:pt x="440691" y="4222147"/>
                </a:cubicBezTo>
                <a:cubicBezTo>
                  <a:pt x="451463" y="4164562"/>
                  <a:pt x="497377" y="4067298"/>
                  <a:pt x="503057" y="3977136"/>
                </a:cubicBezTo>
                <a:cubicBezTo>
                  <a:pt x="519229" y="3939837"/>
                  <a:pt x="472839" y="3875689"/>
                  <a:pt x="507582" y="3776020"/>
                </a:cubicBezTo>
                <a:cubicBezTo>
                  <a:pt x="497716" y="3757477"/>
                  <a:pt x="518006" y="3707185"/>
                  <a:pt x="521577" y="3692206"/>
                </a:cubicBezTo>
                <a:cubicBezTo>
                  <a:pt x="525148" y="3677227"/>
                  <a:pt x="526352" y="3687655"/>
                  <a:pt x="529009" y="3686147"/>
                </a:cubicBezTo>
                <a:cubicBezTo>
                  <a:pt x="531848" y="3650325"/>
                  <a:pt x="545504" y="3563351"/>
                  <a:pt x="551870" y="3514534"/>
                </a:cubicBezTo>
                <a:cubicBezTo>
                  <a:pt x="561331" y="3487751"/>
                  <a:pt x="581973" y="3426419"/>
                  <a:pt x="567205" y="3393248"/>
                </a:cubicBezTo>
                <a:cubicBezTo>
                  <a:pt x="585208" y="3400657"/>
                  <a:pt x="563566" y="3353906"/>
                  <a:pt x="579630" y="3344723"/>
                </a:cubicBezTo>
                <a:cubicBezTo>
                  <a:pt x="592861" y="3339338"/>
                  <a:pt x="589379" y="3323900"/>
                  <a:pt x="592672" y="3310978"/>
                </a:cubicBezTo>
                <a:cubicBezTo>
                  <a:pt x="605351" y="3299735"/>
                  <a:pt x="594296" y="3237176"/>
                  <a:pt x="589270" y="3216655"/>
                </a:cubicBezTo>
                <a:cubicBezTo>
                  <a:pt x="566909" y="3160431"/>
                  <a:pt x="626099" y="3142203"/>
                  <a:pt x="609663" y="3096973"/>
                </a:cubicBezTo>
                <a:cubicBezTo>
                  <a:pt x="609191" y="3084373"/>
                  <a:pt x="615889" y="3033331"/>
                  <a:pt x="618886" y="3023628"/>
                </a:cubicBezTo>
                <a:lnTo>
                  <a:pt x="630425" y="2998646"/>
                </a:lnTo>
                <a:lnTo>
                  <a:pt x="640017" y="2995914"/>
                </a:lnTo>
                <a:lnTo>
                  <a:pt x="643600" y="2978244"/>
                </a:lnTo>
                <a:lnTo>
                  <a:pt x="659520" y="2950805"/>
                </a:lnTo>
                <a:cubicBezTo>
                  <a:pt x="620152" y="2937671"/>
                  <a:pt x="687598" y="2860550"/>
                  <a:pt x="650890" y="2864933"/>
                </a:cubicBezTo>
                <a:cubicBezTo>
                  <a:pt x="663707" y="2817056"/>
                  <a:pt x="662078" y="2779813"/>
                  <a:pt x="640210" y="2741864"/>
                </a:cubicBezTo>
                <a:cubicBezTo>
                  <a:pt x="634452" y="2649732"/>
                  <a:pt x="665268" y="2597914"/>
                  <a:pt x="639387" y="2510931"/>
                </a:cubicBezTo>
                <a:cubicBezTo>
                  <a:pt x="645574" y="2407642"/>
                  <a:pt x="671719" y="2317589"/>
                  <a:pt x="680438" y="2227415"/>
                </a:cubicBezTo>
                <a:cubicBezTo>
                  <a:pt x="664175" y="2189847"/>
                  <a:pt x="704423" y="2141655"/>
                  <a:pt x="688135" y="2054289"/>
                </a:cubicBezTo>
                <a:cubicBezTo>
                  <a:pt x="683239" y="2048201"/>
                  <a:pt x="684029" y="1979567"/>
                  <a:pt x="681480" y="1972202"/>
                </a:cubicBezTo>
                <a:lnTo>
                  <a:pt x="686247" y="1917474"/>
                </a:lnTo>
                <a:lnTo>
                  <a:pt x="679783" y="1862721"/>
                </a:lnTo>
                <a:cubicBezTo>
                  <a:pt x="683677" y="1851209"/>
                  <a:pt x="688980" y="1824057"/>
                  <a:pt x="686639" y="1818227"/>
                </a:cubicBezTo>
                <a:lnTo>
                  <a:pt x="658235" y="1742488"/>
                </a:lnTo>
                <a:cubicBezTo>
                  <a:pt x="645662" y="1715201"/>
                  <a:pt x="661423" y="1719638"/>
                  <a:pt x="636990" y="1638389"/>
                </a:cubicBezTo>
                <a:cubicBezTo>
                  <a:pt x="626351" y="1601441"/>
                  <a:pt x="629414" y="1617134"/>
                  <a:pt x="602059" y="1570807"/>
                </a:cubicBezTo>
                <a:lnTo>
                  <a:pt x="570903" y="1513173"/>
                </a:lnTo>
                <a:cubicBezTo>
                  <a:pt x="570781" y="1503175"/>
                  <a:pt x="550561" y="1468055"/>
                  <a:pt x="550438" y="1458058"/>
                </a:cubicBezTo>
                <a:cubicBezTo>
                  <a:pt x="556848" y="1428101"/>
                  <a:pt x="546263" y="1422712"/>
                  <a:pt x="531416" y="1385478"/>
                </a:cubicBezTo>
                <a:cubicBezTo>
                  <a:pt x="527790" y="1370753"/>
                  <a:pt x="490725" y="1304050"/>
                  <a:pt x="501981" y="1265452"/>
                </a:cubicBezTo>
                <a:cubicBezTo>
                  <a:pt x="501825" y="1234781"/>
                  <a:pt x="490462" y="1187660"/>
                  <a:pt x="487370" y="1141743"/>
                </a:cubicBezTo>
                <a:cubicBezTo>
                  <a:pt x="484278" y="1095826"/>
                  <a:pt x="483852" y="1028118"/>
                  <a:pt x="483427" y="989948"/>
                </a:cubicBezTo>
                <a:cubicBezTo>
                  <a:pt x="483001" y="951779"/>
                  <a:pt x="494678" y="945984"/>
                  <a:pt x="484820" y="912725"/>
                </a:cubicBezTo>
                <a:cubicBezTo>
                  <a:pt x="467566" y="854951"/>
                  <a:pt x="510777" y="860797"/>
                  <a:pt x="475093" y="812798"/>
                </a:cubicBezTo>
                <a:cubicBezTo>
                  <a:pt x="461960" y="787034"/>
                  <a:pt x="498505" y="551948"/>
                  <a:pt x="461972" y="450605"/>
                </a:cubicBezTo>
                <a:cubicBezTo>
                  <a:pt x="470167" y="357604"/>
                  <a:pt x="458694" y="431306"/>
                  <a:pt x="465015" y="372906"/>
                </a:cubicBezTo>
                <a:cubicBezTo>
                  <a:pt x="503427" y="364177"/>
                  <a:pt x="489736" y="290341"/>
                  <a:pt x="490377" y="246134"/>
                </a:cubicBezTo>
                <a:cubicBezTo>
                  <a:pt x="491019" y="201927"/>
                  <a:pt x="449725" y="138160"/>
                  <a:pt x="468864" y="107666"/>
                </a:cubicBezTo>
                <a:cubicBezTo>
                  <a:pt x="468282" y="89794"/>
                  <a:pt x="477749" y="76947"/>
                  <a:pt x="477167" y="59075"/>
                </a:cubicBezTo>
                <a:lnTo>
                  <a:pt x="472992" y="14560"/>
                </a:lnTo>
                <a:close/>
              </a:path>
            </a:pathLst>
          </a:cu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CD81758-2BC4-0F27-DA4F-C84E650BF3DA}"/>
              </a:ext>
            </a:extLst>
          </p:cNvPr>
          <p:cNvSpPr txBox="1">
            <a:spLocks/>
          </p:cNvSpPr>
          <p:nvPr/>
        </p:nvSpPr>
        <p:spPr>
          <a:xfrm>
            <a:off x="0" y="0"/>
            <a:ext cx="7968222" cy="14387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a:t>	Beneficiamento </a:t>
            </a:r>
          </a:p>
        </p:txBody>
      </p:sp>
      <p:sp>
        <p:nvSpPr>
          <p:cNvPr id="3" name="Content Placeholder 2"/>
          <p:cNvSpPr>
            <a:spLocks noGrp="1"/>
          </p:cNvSpPr>
          <p:nvPr>
            <p:ph idx="1"/>
          </p:nvPr>
        </p:nvSpPr>
        <p:spPr>
          <a:xfrm>
            <a:off x="-884792" y="1341678"/>
            <a:ext cx="8853014" cy="4872611"/>
          </a:xfrm>
        </p:spPr>
        <p:txBody>
          <a:bodyPr vert="horz" lIns="91440" tIns="45720" rIns="91440" bIns="45720" rtlCol="0">
            <a:noAutofit/>
          </a:bodyPr>
          <a:lstStyle/>
          <a:p>
            <a:pPr marL="1270000"/>
            <a:r>
              <a:rPr lang="en-US" sz="2000"/>
              <a:t>Os equipamentos de beneficiamento devem estar dispostos em uma distância suficiente para permitir a circulação segura do pessoal, manutenção, desvio de material e interposição de outros equipamentos para reparos e manutenção.</a:t>
            </a:r>
          </a:p>
          <a:p>
            <a:pPr marL="1270000"/>
            <a:r>
              <a:rPr lang="en-US" sz="2000"/>
              <a:t>Medidas especiais de segurança devem ser adotadas para trabalhos no interior de equipamentos como alimentadores, moinhos, teares, galgas, transportadores contínuos, espessadores, silos e outros, incluindo uso de cinto de segurança, supervisão, desenergização dos equipamentos, descarregamento e monitoramento prévio.</a:t>
            </a:r>
          </a:p>
          <a:p>
            <a:pPr marL="1270000"/>
            <a:r>
              <a:rPr lang="en-US" sz="2000"/>
              <a:t>Trabalhadores que realizam trabalho manual auxiliar na alimentação por gravidade de equipamentos devem usar cinto de segurança firmemente fixado.</a:t>
            </a:r>
          </a:p>
          <a:p>
            <a:pPr marL="1270000"/>
            <a:r>
              <a:rPr lang="en-US" sz="2000"/>
              <a:t>Processos de coleta de amostras devem seguir procedimentos escritos e os equipamentos devem dispor de local seguro para essa atividade.</a:t>
            </a:r>
          </a:p>
          <a:p>
            <a:pPr marL="1270000"/>
            <a:r>
              <a:rPr lang="en-US" sz="2000"/>
              <a:t>Áreas de circulação de pessoas em locais com risco de queda de material ou pessoas devem estar sinalizadas e protegidas adequadamente.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8F59A4-4431-460D-8E49-6E65C189A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8A919B9C-5C01-47E4-B2F2-45F589208A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2" name="Rectangle 11">
              <a:extLst>
                <a:ext uri="{FF2B5EF4-FFF2-40B4-BE49-F238E27FC236}">
                  <a16:creationId xmlns:a16="http://schemas.microsoft.com/office/drawing/2014/main" id="{E85A82CE-D835-4542-BE8D-62A8F5A94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63D7EF0-3AC8-4029-B55D-EBDD733D3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550863" y="365125"/>
            <a:ext cx="11090274" cy="1325563"/>
          </a:xfrm>
        </p:spPr>
        <p:txBody>
          <a:bodyPr>
            <a:normAutofit/>
          </a:bodyPr>
          <a:lstStyle/>
          <a:p>
            <a:pPr marL="0" indent="0">
              <a:buNone/>
            </a:pPr>
            <a:r>
              <a:rPr lang="pt-BR" sz="3900"/>
              <a:t>Importante destacar a ligação com normas como:</a:t>
            </a:r>
          </a:p>
        </p:txBody>
      </p:sp>
      <p:graphicFrame>
        <p:nvGraphicFramePr>
          <p:cNvPr id="5" name="Content Placeholder 2">
            <a:extLst>
              <a:ext uri="{FF2B5EF4-FFF2-40B4-BE49-F238E27FC236}">
                <a16:creationId xmlns:a16="http://schemas.microsoft.com/office/drawing/2014/main" id="{FA676C92-66B9-A69E-7B7F-F3B4DF92BFC4}"/>
              </a:ext>
            </a:extLst>
          </p:cNvPr>
          <p:cNvGraphicFramePr>
            <a:graphicFrameLocks noGrp="1"/>
          </p:cNvGraphicFramePr>
          <p:nvPr>
            <p:ph idx="1"/>
            <p:extLst>
              <p:ext uri="{D42A27DB-BD31-4B8C-83A1-F6EECF244321}">
                <p14:modId xmlns:p14="http://schemas.microsoft.com/office/powerpoint/2010/main" val="2932862861"/>
              </p:ext>
            </p:extLst>
          </p:nvPr>
        </p:nvGraphicFramePr>
        <p:xfrm>
          <a:off x="547688" y="2133600"/>
          <a:ext cx="11093450" cy="41576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0427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Freeform: Shape 1032">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undefined">
            <a:extLst>
              <a:ext uri="{FF2B5EF4-FFF2-40B4-BE49-F238E27FC236}">
                <a16:creationId xmlns:a16="http://schemas.microsoft.com/office/drawing/2014/main" id="{3FBCB6E3-2246-B09D-49F8-DD4980E8B9D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77427" y="2829682"/>
            <a:ext cx="4788505" cy="1999202"/>
          </a:xfrm>
          <a:prstGeom prst="rect">
            <a:avLst/>
          </a:prstGeom>
          <a:noFill/>
          <a:extLst>
            <a:ext uri="{909E8E84-426E-40DD-AFC4-6F175D3DCCD1}">
              <a14:hiddenFill xmlns:a14="http://schemas.microsoft.com/office/drawing/2010/main">
                <a:solidFill>
                  <a:srgbClr val="FFFFFF"/>
                </a:solidFill>
              </a14:hiddenFill>
            </a:ext>
          </a:extLst>
        </p:spPr>
      </p:pic>
      <p:sp>
        <p:nvSpPr>
          <p:cNvPr id="1035" name="Freeform: Shape 1034">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3C53518D-76AE-BA52-5F88-B6CC20DD20F8}"/>
              </a:ext>
            </a:extLst>
          </p:cNvPr>
          <p:cNvSpPr txBox="1"/>
          <p:nvPr/>
        </p:nvSpPr>
        <p:spPr>
          <a:xfrm>
            <a:off x="565664" y="2524972"/>
            <a:ext cx="6391565" cy="3170099"/>
          </a:xfrm>
          <a:prstGeom prst="rect">
            <a:avLst/>
          </a:prstGeom>
          <a:noFill/>
        </p:spPr>
        <p:txBody>
          <a:bodyPr wrap="square" rtlCol="0">
            <a:spAutoFit/>
          </a:bodyPr>
          <a:lstStyle/>
          <a:p>
            <a:pPr marL="285750" lvl="0" indent="-285750">
              <a:spcAft>
                <a:spcPts val="600"/>
              </a:spcAft>
              <a:buFont typeface="Arial" panose="020B0604020202020204" pitchFamily="34" charset="0"/>
              <a:buChar char="•"/>
            </a:pPr>
            <a:r>
              <a:rPr lang="pt-BR" dirty="0"/>
              <a:t>Depósitos de substâncias sólidas e líquidas devem ser supervisionados por profissionais habilitados.</a:t>
            </a:r>
          </a:p>
          <a:p>
            <a:pPr marL="285750" lvl="0" indent="-285750">
              <a:spcAft>
                <a:spcPts val="600"/>
              </a:spcAft>
              <a:buFont typeface="Arial" panose="020B0604020202020204" pitchFamily="34" charset="0"/>
              <a:buChar char="•"/>
            </a:pPr>
            <a:r>
              <a:rPr lang="pt-BR" dirty="0"/>
              <a:t>Ambos devem ter estudos </a:t>
            </a:r>
            <a:r>
              <a:rPr lang="pt-BR" dirty="0" err="1"/>
              <a:t>hidrogeológicos</a:t>
            </a:r>
            <a:r>
              <a:rPr lang="pt-BR" dirty="0"/>
              <a:t> e pluviométricos </a:t>
            </a:r>
          </a:p>
          <a:p>
            <a:pPr marL="285750" lvl="0" indent="-285750">
              <a:spcAft>
                <a:spcPts val="600"/>
              </a:spcAft>
              <a:buFont typeface="Arial" panose="020B0604020202020204" pitchFamily="34" charset="0"/>
              <a:buChar char="•"/>
            </a:pPr>
            <a:r>
              <a:rPr lang="pt-BR" dirty="0"/>
              <a:t>Estudo </a:t>
            </a:r>
            <a:r>
              <a:rPr lang="pt-BR" dirty="0" err="1"/>
              <a:t>hidrogeológico</a:t>
            </a:r>
            <a:r>
              <a:rPr lang="pt-BR" dirty="0"/>
              <a:t> e pluviométrico pode ser dispensado com laudo técnico de profissional habilitado.</a:t>
            </a:r>
          </a:p>
          <a:p>
            <a:pPr marL="285750" lvl="0" indent="-285750">
              <a:spcAft>
                <a:spcPts val="600"/>
              </a:spcAft>
              <a:buFont typeface="Arial" panose="020B0604020202020204" pitchFamily="34" charset="0"/>
              <a:buChar char="•"/>
            </a:pPr>
            <a:r>
              <a:rPr lang="pt-BR" dirty="0"/>
              <a:t>Empresas com barragens de mineração cadastradas no órgão regulador nacional e não inseridas na Política Nacional de Segurança de Barragens são dispensadas dos estudos mencionados</a:t>
            </a:r>
          </a:p>
          <a:p>
            <a:endParaRPr lang="pt-BR" dirty="0"/>
          </a:p>
        </p:txBody>
      </p:sp>
      <p:sp>
        <p:nvSpPr>
          <p:cNvPr id="4" name="Title 1">
            <a:extLst>
              <a:ext uri="{FF2B5EF4-FFF2-40B4-BE49-F238E27FC236}">
                <a16:creationId xmlns:a16="http://schemas.microsoft.com/office/drawing/2014/main" id="{5806DE2F-5333-1FEB-C466-B81DE768C0F9}"/>
              </a:ext>
            </a:extLst>
          </p:cNvPr>
          <p:cNvSpPr txBox="1">
            <a:spLocks/>
          </p:cNvSpPr>
          <p:nvPr/>
        </p:nvSpPr>
        <p:spPr>
          <a:xfrm>
            <a:off x="0" y="9158"/>
            <a:ext cx="12192000" cy="1539900"/>
          </a:xfrm>
          <a:prstGeom prst="rect">
            <a:avLst/>
          </a:prstGeom>
          <a:solidFill>
            <a:schemeClr val="tx1">
              <a:lumMod val="85000"/>
              <a:lumOff val="1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a:solidFill>
                  <a:schemeClr val="bg1"/>
                </a:solidFill>
              </a:rPr>
              <a:t>	Deposição de Estéril, Rejeitos e Produtos 	(Alterado em 2018) </a:t>
            </a:r>
            <a:endParaRPr lang="en-US" dirty="0">
              <a:solidFill>
                <a:schemeClr val="bg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2" name="Rectangle 2054">
            <a:extLst>
              <a:ext uri="{FF2B5EF4-FFF2-40B4-BE49-F238E27FC236}">
                <a16:creationId xmlns:a16="http://schemas.microsoft.com/office/drawing/2014/main" id="{6EA86598-DA2C-41D5-BC0C-E877F881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5990"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5557" y="637763"/>
            <a:ext cx="4310698" cy="1025513"/>
          </a:xfrm>
        </p:spPr>
        <p:txBody>
          <a:bodyPr anchor="t">
            <a:normAutofit/>
          </a:bodyPr>
          <a:lstStyle/>
          <a:p>
            <a:r>
              <a:rPr lang="pt-BR" sz="4800" dirty="0">
                <a:solidFill>
                  <a:schemeClr val="bg1"/>
                </a:solidFill>
              </a:rPr>
              <a:t>Iluminação </a:t>
            </a:r>
          </a:p>
        </p:txBody>
      </p:sp>
      <p:sp>
        <p:nvSpPr>
          <p:cNvPr id="2053" name="Rectangle 2056">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556" y="2372156"/>
            <a:ext cx="457200"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054" name="Rectangle 2058">
            <a:extLst>
              <a:ext uri="{FF2B5EF4-FFF2-40B4-BE49-F238E27FC236}">
                <a16:creationId xmlns:a16="http://schemas.microsoft.com/office/drawing/2014/main" id="{87F16C5A-0D41-47A9-B0A2-9C2AD7A8CF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presentação do PowerPoint">
            <a:extLst>
              <a:ext uri="{FF2B5EF4-FFF2-40B4-BE49-F238E27FC236}">
                <a16:creationId xmlns:a16="http://schemas.microsoft.com/office/drawing/2014/main" id="{C22B2E28-1239-09FD-7B2B-C383E7B8973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9464" y="639339"/>
            <a:ext cx="4305891" cy="55736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E06D9EE-00A8-4BFB-80DD-D543B9BAF98B}"/>
              </a:ext>
            </a:extLst>
          </p:cNvPr>
          <p:cNvSpPr txBox="1"/>
          <p:nvPr/>
        </p:nvSpPr>
        <p:spPr>
          <a:xfrm>
            <a:off x="486026" y="2460419"/>
            <a:ext cx="5395813" cy="4355038"/>
          </a:xfrm>
          <a:prstGeom prst="rect">
            <a:avLst/>
          </a:prstGeom>
          <a:noFill/>
        </p:spPr>
        <p:txBody>
          <a:bodyPr wrap="square" rtlCol="0">
            <a:spAutoFit/>
          </a:bodyPr>
          <a:lstStyle/>
          <a:p>
            <a:pPr marL="285750" indent="-285750" algn="l">
              <a:spcAft>
                <a:spcPts val="600"/>
              </a:spcAft>
              <a:buFont typeface="Arial" panose="020B0604020202020204" pitchFamily="34" charset="0"/>
              <a:buChar char="•"/>
            </a:pPr>
            <a:r>
              <a:rPr lang="pt-BR" b="0" i="0" dirty="0">
                <a:solidFill>
                  <a:srgbClr val="D1D5DB"/>
                </a:solidFill>
                <a:effectLst/>
                <a:latin typeface="Söhne"/>
              </a:rPr>
              <a:t>Locais de trabalho devem ter iluminação natural ou artificial adequada às atividades desenvolvidas.</a:t>
            </a:r>
          </a:p>
          <a:p>
            <a:pPr marL="285750" indent="-285750" algn="l">
              <a:spcAft>
                <a:spcPts val="600"/>
              </a:spcAft>
              <a:buFont typeface="Arial" panose="020B0604020202020204" pitchFamily="34" charset="0"/>
              <a:buChar char="•"/>
            </a:pPr>
            <a:r>
              <a:rPr lang="pt-BR" b="0" i="0" dirty="0">
                <a:solidFill>
                  <a:srgbClr val="D1D5DB"/>
                </a:solidFill>
                <a:effectLst/>
                <a:latin typeface="Söhne"/>
              </a:rPr>
              <a:t>Em subsolo, é obrigatória a existência de sistema de iluminação estacionária com níveis mínimos de iluminamento médio.</a:t>
            </a:r>
          </a:p>
          <a:p>
            <a:pPr marL="285750" indent="-285750" algn="l">
              <a:spcAft>
                <a:spcPts val="600"/>
              </a:spcAft>
              <a:buFont typeface="Arial" panose="020B0604020202020204" pitchFamily="34" charset="0"/>
              <a:buChar char="•"/>
            </a:pPr>
            <a:r>
              <a:rPr lang="pt-BR" b="0" i="0" dirty="0">
                <a:solidFill>
                  <a:srgbClr val="D1D5DB"/>
                </a:solidFill>
                <a:effectLst/>
                <a:latin typeface="Söhne"/>
              </a:rPr>
              <a:t>Instalações de superfície que dependam de iluminação artificial devem ter iluminação de emergência que atenda aos requisitos.</a:t>
            </a:r>
          </a:p>
          <a:p>
            <a:pPr marL="285750" indent="-285750" algn="l">
              <a:spcAft>
                <a:spcPts val="600"/>
              </a:spcAft>
              <a:buFont typeface="Arial" panose="020B0604020202020204" pitchFamily="34" charset="0"/>
              <a:buChar char="•"/>
            </a:pPr>
            <a:r>
              <a:rPr lang="pt-BR" b="0" i="0" dirty="0">
                <a:solidFill>
                  <a:srgbClr val="D1D5DB"/>
                </a:solidFill>
                <a:effectLst/>
                <a:latin typeface="Söhne"/>
              </a:rPr>
              <a:t>Iluminação suplementar é necessária em algumas atividades no subsolo.</a:t>
            </a:r>
          </a:p>
          <a:p>
            <a:pPr marL="285750" indent="-285750" algn="l">
              <a:spcAft>
                <a:spcPts val="600"/>
              </a:spcAft>
              <a:buFont typeface="Arial" panose="020B0604020202020204" pitchFamily="34" charset="0"/>
              <a:buChar char="•"/>
            </a:pPr>
            <a:r>
              <a:rPr lang="pt-BR" b="0" i="0" dirty="0">
                <a:solidFill>
                  <a:srgbClr val="D1D5DB"/>
                </a:solidFill>
                <a:effectLst/>
                <a:latin typeface="Söhne"/>
              </a:rPr>
              <a:t>Medidas especiais de proteção da visão devem ser tomadas em trabalhos em minerais com alto índice de refletância.</a:t>
            </a:r>
          </a:p>
          <a:p>
            <a:endParaRPr lang="pt-B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5429" y="1825625"/>
            <a:ext cx="7227871" cy="4351338"/>
          </a:xfrm>
        </p:spPr>
        <p:txBody>
          <a:bodyPr>
            <a:normAutofit/>
          </a:bodyPr>
          <a:lstStyle/>
          <a:p>
            <a:pPr marL="1270000" indent="0">
              <a:buNone/>
            </a:pPr>
            <a:r>
              <a:rPr lang="pt-BR" sz="1800" dirty="0"/>
              <a:t>O responsável pela mina deve implementar ações de prevenção e combate a incêndios e explosões acidentais, incluindo medições periódicas, registros atualizados e disponíveis, e indicação de um responsável pelas equipes, serviços e equipamentos para realizar as medições.</a:t>
            </a:r>
          </a:p>
          <a:p>
            <a:pPr marL="1270000" indent="0">
              <a:buNone/>
            </a:pPr>
            <a:r>
              <a:rPr lang="pt-BR" sz="1800" dirty="0"/>
              <a:t>Nas minas subterrâneas, a concentração de metano no ambiente de trabalho não deve ultrapassar 1% em volume. Em caso de concentração de metano superior a 2% em volume, a área deve ser imediatamente evacuada e interditada.</a:t>
            </a:r>
          </a:p>
          <a:p>
            <a:pPr marL="1270000" indent="0">
              <a:buNone/>
            </a:pPr>
            <a:endParaRPr sz="2000" dirty="0"/>
          </a:p>
        </p:txBody>
      </p:sp>
      <p:sp>
        <p:nvSpPr>
          <p:cNvPr id="4" name="Title 1">
            <a:extLst>
              <a:ext uri="{FF2B5EF4-FFF2-40B4-BE49-F238E27FC236}">
                <a16:creationId xmlns:a16="http://schemas.microsoft.com/office/drawing/2014/main" id="{28FF1ECF-9A48-3140-ED56-56B8EBED42BF}"/>
              </a:ext>
            </a:extLst>
          </p:cNvPr>
          <p:cNvSpPr txBox="1">
            <a:spLocks/>
          </p:cNvSpPr>
          <p:nvPr/>
        </p:nvSpPr>
        <p:spPr>
          <a:xfrm>
            <a:off x="0" y="0"/>
            <a:ext cx="12192000" cy="1539900"/>
          </a:xfrm>
          <a:prstGeom prst="rect">
            <a:avLst/>
          </a:prstGeom>
          <a:solidFill>
            <a:schemeClr val="tx1">
              <a:lumMod val="85000"/>
              <a:lumOff val="1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a:solidFill>
                  <a:schemeClr val="bg1"/>
                </a:solidFill>
              </a:rPr>
              <a:t>	Proteção contra Incêndios e Explosões 	Acidentais. </a:t>
            </a:r>
            <a:endParaRPr lang="en-US" dirty="0">
              <a:solidFill>
                <a:schemeClr val="bg1"/>
              </a:solidFill>
            </a:endParaRPr>
          </a:p>
        </p:txBody>
      </p:sp>
      <p:pic>
        <p:nvPicPr>
          <p:cNvPr id="2" name="Imagem 4">
            <a:extLst>
              <a:ext uri="{FF2B5EF4-FFF2-40B4-BE49-F238E27FC236}">
                <a16:creationId xmlns:a16="http://schemas.microsoft.com/office/drawing/2014/main" id="{89626C51-7EC1-01ED-5019-B9E1299982FB}"/>
              </a:ext>
            </a:extLst>
          </p:cNvPr>
          <p:cNvPicPr>
            <a:picLocks noChangeAspect="1"/>
          </p:cNvPicPr>
          <p:nvPr/>
        </p:nvPicPr>
        <p:blipFill>
          <a:blip r:embed="rId2"/>
          <a:stretch>
            <a:fillRect/>
          </a:stretch>
        </p:blipFill>
        <p:spPr>
          <a:xfrm>
            <a:off x="6792442" y="1675067"/>
            <a:ext cx="4892684" cy="2540432"/>
          </a:xfrm>
          <a:prstGeom prst="rect">
            <a:avLst/>
          </a:prstGeom>
        </p:spPr>
      </p:pic>
      <p:sp>
        <p:nvSpPr>
          <p:cNvPr id="5" name="CaixaDeTexto 4">
            <a:extLst>
              <a:ext uri="{FF2B5EF4-FFF2-40B4-BE49-F238E27FC236}">
                <a16:creationId xmlns:a16="http://schemas.microsoft.com/office/drawing/2014/main" id="{652BB968-A908-E67B-B43F-38CE116D150D}"/>
              </a:ext>
            </a:extLst>
          </p:cNvPr>
          <p:cNvSpPr txBox="1"/>
          <p:nvPr/>
        </p:nvSpPr>
        <p:spPr>
          <a:xfrm>
            <a:off x="813194" y="4439854"/>
            <a:ext cx="11132127" cy="2308324"/>
          </a:xfrm>
          <a:prstGeom prst="rect">
            <a:avLst/>
          </a:prstGeom>
          <a:noFill/>
        </p:spPr>
        <p:txBody>
          <a:bodyPr wrap="square" rtlCol="0">
            <a:spAutoFit/>
          </a:bodyPr>
          <a:lstStyle/>
          <a:p>
            <a:pPr algn="l"/>
            <a:r>
              <a:rPr lang="pt-BR" dirty="0"/>
              <a:t>Equipamentos individuais de fuga rápida e câmaras de refúgio incombustíveis devem estar disponíveis próximo aos postos de trabalho.
As minerações devem possuir um sistema com procedimentos escritos, equipes treinadas de combate a incêndio e sistema de alarme. As equipes deverão ser treinadas por profissional qualificado e fazer exercícios periódicos de simulação.
A prevenção de incêndio deverá ser promovida em todas as dependências da mina através de várias medidas, incluindo a proibição de se portar ou utilizar produtos inflamáveis, proibição de fumar em subsolo, disposição adequada de lixo e proibição de estocagem de produtos inflamáveis próximo a equipamentos elétricos e de calor.</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1270000" indent="0">
              <a:buNone/>
            </a:pPr>
            <a:r>
              <a:rPr lang="pt-BR" sz="2000" dirty="0"/>
              <a:t>D</a:t>
            </a:r>
            <a:r>
              <a:rPr sz="2000" dirty="0"/>
              <a:t>eve</a:t>
            </a:r>
            <a:r>
              <a:rPr lang="pt-BR" sz="2000" dirty="0"/>
              <a:t>m ser </a:t>
            </a:r>
            <a:r>
              <a:rPr sz="2000" dirty="0" err="1"/>
              <a:t>adota</a:t>
            </a:r>
            <a:r>
              <a:rPr lang="pt-BR" sz="2000" dirty="0"/>
              <a:t>das</a:t>
            </a:r>
            <a:r>
              <a:rPr sz="2000" dirty="0"/>
              <a:t> </a:t>
            </a:r>
            <a:r>
              <a:rPr sz="2000" dirty="0" err="1"/>
              <a:t>medidas</a:t>
            </a:r>
            <a:r>
              <a:rPr sz="2000" dirty="0"/>
              <a:t> que </a:t>
            </a:r>
            <a:r>
              <a:rPr sz="2000" dirty="0" err="1"/>
              <a:t>previnam</a:t>
            </a:r>
            <a:r>
              <a:rPr sz="2000" dirty="0"/>
              <a:t> </a:t>
            </a:r>
            <a:r>
              <a:rPr sz="2000" dirty="0" err="1"/>
              <a:t>inundações</a:t>
            </a:r>
            <a:r>
              <a:rPr sz="2000" dirty="0"/>
              <a:t> </a:t>
            </a:r>
            <a:r>
              <a:rPr sz="2000" dirty="0" err="1"/>
              <a:t>acidentais</a:t>
            </a:r>
            <a:r>
              <a:rPr sz="2000" dirty="0"/>
              <a:t> </a:t>
            </a:r>
            <a:r>
              <a:rPr sz="2000" dirty="0" err="1"/>
              <a:t>em</a:t>
            </a:r>
            <a:r>
              <a:rPr sz="2000" dirty="0"/>
              <a:t> </a:t>
            </a:r>
            <a:r>
              <a:rPr sz="2000" dirty="0" err="1"/>
              <a:t>suas</a:t>
            </a:r>
            <a:r>
              <a:rPr sz="2000" dirty="0"/>
              <a:t> </a:t>
            </a:r>
            <a:r>
              <a:rPr sz="2000" dirty="0" err="1"/>
              <a:t>instalações</a:t>
            </a:r>
            <a:r>
              <a:rPr sz="2000" dirty="0"/>
              <a:t>, </a:t>
            </a:r>
            <a:r>
              <a:rPr sz="2000" dirty="0" err="1"/>
              <a:t>tomando</a:t>
            </a:r>
            <a:r>
              <a:rPr sz="2000" dirty="0"/>
              <a:t> </a:t>
            </a:r>
            <a:r>
              <a:rPr sz="2000" dirty="0" err="1"/>
              <a:t>por</a:t>
            </a:r>
            <a:r>
              <a:rPr sz="2000" dirty="0"/>
              <a:t> base </a:t>
            </a:r>
            <a:r>
              <a:rPr sz="2000" dirty="0" err="1"/>
              <a:t>os</a:t>
            </a:r>
            <a:r>
              <a:rPr sz="2000" dirty="0"/>
              <a:t> </a:t>
            </a:r>
            <a:r>
              <a:rPr sz="2000" dirty="0" err="1"/>
              <a:t>estudos</a:t>
            </a:r>
            <a:r>
              <a:rPr sz="2000" dirty="0"/>
              <a:t> </a:t>
            </a:r>
            <a:r>
              <a:rPr sz="2000" dirty="0" err="1"/>
              <a:t>hidro-geológicos</a:t>
            </a:r>
            <a:r>
              <a:rPr sz="2000" dirty="0"/>
              <a:t> </a:t>
            </a:r>
            <a:endParaRPr lang="pt-BR" sz="2000" dirty="0"/>
          </a:p>
          <a:p>
            <a:pPr marL="1270000" indent="0">
              <a:buNone/>
            </a:pPr>
            <a:r>
              <a:rPr sz="2000" dirty="0"/>
              <a:t>No </a:t>
            </a:r>
            <a:r>
              <a:rPr sz="2000" dirty="0" err="1"/>
              <a:t>subsolo</a:t>
            </a:r>
            <a:r>
              <a:rPr sz="2000" dirty="0"/>
              <a:t>, </a:t>
            </a:r>
            <a:r>
              <a:rPr sz="2000" dirty="0" err="1"/>
              <a:t>serão</a:t>
            </a:r>
            <a:r>
              <a:rPr sz="2000" dirty="0"/>
              <a:t> </a:t>
            </a:r>
            <a:r>
              <a:rPr sz="2000" dirty="0" err="1"/>
              <a:t>ainda</a:t>
            </a:r>
            <a:r>
              <a:rPr sz="2000" dirty="0"/>
              <a:t> </a:t>
            </a:r>
            <a:r>
              <a:rPr sz="2000" dirty="0" err="1"/>
              <a:t>adotadas</a:t>
            </a:r>
            <a:r>
              <a:rPr sz="2000" dirty="0"/>
              <a:t> as </a:t>
            </a:r>
            <a:r>
              <a:rPr sz="2000" dirty="0" err="1"/>
              <a:t>seguintes</a:t>
            </a:r>
            <a:r>
              <a:rPr sz="2000" dirty="0"/>
              <a:t> </a:t>
            </a:r>
            <a:r>
              <a:rPr sz="2000" dirty="0" err="1"/>
              <a:t>providências</a:t>
            </a:r>
            <a:r>
              <a:rPr sz="2000" dirty="0"/>
              <a:t>:</a:t>
            </a:r>
          </a:p>
          <a:p>
            <a:pPr marL="1612900" indent="-342900"/>
            <a:r>
              <a:rPr sz="2000" dirty="0" err="1"/>
              <a:t>controlar</a:t>
            </a:r>
            <a:r>
              <a:rPr sz="2000" dirty="0"/>
              <a:t> a </a:t>
            </a:r>
            <a:r>
              <a:rPr sz="2000" dirty="0" err="1"/>
              <a:t>quantidade</a:t>
            </a:r>
            <a:r>
              <a:rPr sz="2000" dirty="0"/>
              <a:t> de </a:t>
            </a:r>
            <a:r>
              <a:rPr sz="2000" dirty="0" err="1"/>
              <a:t>água</a:t>
            </a:r>
            <a:r>
              <a:rPr sz="2000" dirty="0"/>
              <a:t> </a:t>
            </a:r>
            <a:r>
              <a:rPr sz="2000" dirty="0" err="1"/>
              <a:t>bombeada</a:t>
            </a:r>
            <a:r>
              <a:rPr sz="2000" dirty="0"/>
              <a:t> e </a:t>
            </a:r>
            <a:r>
              <a:rPr sz="2000" dirty="0" err="1"/>
              <a:t>suas</a:t>
            </a:r>
            <a:r>
              <a:rPr sz="2000" dirty="0"/>
              <a:t> </a:t>
            </a:r>
            <a:r>
              <a:rPr sz="2000" dirty="0" err="1"/>
              <a:t>variações</a:t>
            </a:r>
            <a:r>
              <a:rPr sz="2000" dirty="0"/>
              <a:t> </a:t>
            </a:r>
            <a:r>
              <a:rPr sz="2000" dirty="0" err="1"/>
              <a:t>ao</a:t>
            </a:r>
            <a:r>
              <a:rPr sz="2000" dirty="0"/>
              <a:t> </a:t>
            </a:r>
            <a:r>
              <a:rPr sz="2000" dirty="0" err="1"/>
              <a:t>longo</a:t>
            </a:r>
            <a:r>
              <a:rPr sz="2000" dirty="0"/>
              <a:t> do tempo</a:t>
            </a:r>
          </a:p>
          <a:p>
            <a:pPr marL="1612900" indent="-342900"/>
            <a:r>
              <a:rPr sz="2000" dirty="0" err="1"/>
              <a:t>adotar</a:t>
            </a:r>
            <a:r>
              <a:rPr sz="2000" dirty="0"/>
              <a:t> </a:t>
            </a:r>
            <a:r>
              <a:rPr sz="2000" dirty="0" err="1"/>
              <a:t>sistema</a:t>
            </a:r>
            <a:r>
              <a:rPr sz="2000" dirty="0"/>
              <a:t> de </a:t>
            </a:r>
            <a:r>
              <a:rPr sz="2000" dirty="0" err="1"/>
              <a:t>comunicação</a:t>
            </a:r>
            <a:r>
              <a:rPr sz="2000" dirty="0"/>
              <a:t> </a:t>
            </a:r>
            <a:r>
              <a:rPr sz="2000" dirty="0" err="1"/>
              <a:t>adequado</a:t>
            </a:r>
            <a:r>
              <a:rPr sz="2000" dirty="0"/>
              <a:t> sempre que </a:t>
            </a:r>
            <a:r>
              <a:rPr sz="2000" dirty="0" err="1"/>
              <a:t>houver</a:t>
            </a:r>
            <a:r>
              <a:rPr sz="2000" dirty="0"/>
              <a:t> </a:t>
            </a:r>
            <a:r>
              <a:rPr sz="2000" dirty="0" err="1"/>
              <a:t>risco</a:t>
            </a:r>
            <a:r>
              <a:rPr sz="2000" dirty="0"/>
              <a:t> </a:t>
            </a:r>
            <a:r>
              <a:rPr sz="2000" dirty="0" err="1"/>
              <a:t>iminente</a:t>
            </a:r>
            <a:r>
              <a:rPr sz="2000" dirty="0"/>
              <a:t> de </a:t>
            </a:r>
            <a:r>
              <a:rPr sz="2000" dirty="0" err="1"/>
              <a:t>inundação</a:t>
            </a:r>
            <a:r>
              <a:rPr sz="2000" dirty="0"/>
              <a:t> das </a:t>
            </a:r>
            <a:r>
              <a:rPr sz="2000" dirty="0" err="1"/>
              <a:t>galerias</a:t>
            </a:r>
            <a:r>
              <a:rPr sz="2000" dirty="0"/>
              <a:t> de </a:t>
            </a:r>
            <a:r>
              <a:rPr sz="2000" dirty="0" err="1"/>
              <a:t>acesso</a:t>
            </a:r>
            <a:r>
              <a:rPr sz="2000" dirty="0"/>
              <a:t> </a:t>
            </a:r>
            <a:r>
              <a:rPr sz="2000" dirty="0" err="1"/>
              <a:t>ou</a:t>
            </a:r>
            <a:r>
              <a:rPr sz="2000" dirty="0"/>
              <a:t> </a:t>
            </a:r>
            <a:r>
              <a:rPr sz="2000" dirty="0" err="1"/>
              <a:t>saída</a:t>
            </a:r>
            <a:r>
              <a:rPr sz="2000" dirty="0"/>
              <a:t> de </a:t>
            </a:r>
            <a:r>
              <a:rPr sz="2000" dirty="0" err="1"/>
              <a:t>pessoal</a:t>
            </a:r>
            <a:r>
              <a:rPr sz="2000" dirty="0"/>
              <a:t>.</a:t>
            </a:r>
          </a:p>
        </p:txBody>
      </p:sp>
      <p:sp>
        <p:nvSpPr>
          <p:cNvPr id="4" name="Title 1">
            <a:extLst>
              <a:ext uri="{FF2B5EF4-FFF2-40B4-BE49-F238E27FC236}">
                <a16:creationId xmlns:a16="http://schemas.microsoft.com/office/drawing/2014/main" id="{B99B803E-CF08-B486-F5E1-B00EA7B1DC54}"/>
              </a:ext>
            </a:extLst>
          </p:cNvPr>
          <p:cNvSpPr txBox="1">
            <a:spLocks/>
          </p:cNvSpPr>
          <p:nvPr/>
        </p:nvSpPr>
        <p:spPr>
          <a:xfrm>
            <a:off x="0" y="0"/>
            <a:ext cx="12192000" cy="1539900"/>
          </a:xfrm>
          <a:prstGeom prst="rect">
            <a:avLst/>
          </a:prstGeom>
          <a:solidFill>
            <a:schemeClr val="tx1">
              <a:lumMod val="85000"/>
              <a:lumOff val="1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a:solidFill>
                  <a:schemeClr val="bg1"/>
                </a:solidFill>
              </a:rPr>
              <a:t>	Proteção contra Inundações </a:t>
            </a:r>
            <a:endParaRPr lang="en-US" dirty="0">
              <a:solidFill>
                <a:schemeClr val="bg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70DFA0FD-AB28-4B25-B870-4D2BBC35B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Radioatividade: entenda o que é e a importância do tratamento de resíduos  radioativos">
            <a:extLst>
              <a:ext uri="{FF2B5EF4-FFF2-40B4-BE49-F238E27FC236}">
                <a16:creationId xmlns:a16="http://schemas.microsoft.com/office/drawing/2014/main" id="{D987D6D0-2FF2-75F9-08AA-09471D27A547}"/>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19380" r="18850" b="-1"/>
          <a:stretch/>
        </p:blipFill>
        <p:spPr bwMode="auto">
          <a:xfrm>
            <a:off x="6160039" y="257274"/>
            <a:ext cx="5914414" cy="6343451"/>
          </a:xfrm>
          <a:prstGeom prst="rect">
            <a:avLst/>
          </a:prstGeom>
          <a:noFill/>
          <a:extLst>
            <a:ext uri="{909E8E84-426E-40DD-AFC4-6F175D3DCCD1}">
              <a14:hiddenFill xmlns:a14="http://schemas.microsoft.com/office/drawing/2010/main">
                <a:solidFill>
                  <a:srgbClr val="FFFFFF"/>
                </a:solidFill>
              </a14:hiddenFill>
            </a:ext>
          </a:extLst>
        </p:spPr>
      </p:pic>
      <p:grpSp>
        <p:nvGrpSpPr>
          <p:cNvPr id="6153" name="Group 6152">
            <a:extLst>
              <a:ext uri="{FF2B5EF4-FFF2-40B4-BE49-F238E27FC236}">
                <a16:creationId xmlns:a16="http://schemas.microsoft.com/office/drawing/2014/main" id="{0D628DFB-9CD1-4E2B-8B44-9FDF7E80F6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79564" y="0"/>
            <a:ext cx="6648564" cy="6858000"/>
            <a:chOff x="5705128" y="0"/>
            <a:chExt cx="6648564" cy="6858000"/>
          </a:xfrm>
        </p:grpSpPr>
        <p:sp>
          <p:nvSpPr>
            <p:cNvPr id="6154" name="Freeform: Shape 6153">
              <a:extLst>
                <a:ext uri="{FF2B5EF4-FFF2-40B4-BE49-F238E27FC236}">
                  <a16:creationId xmlns:a16="http://schemas.microsoft.com/office/drawing/2014/main" id="{4CB07514-66C4-498E-85FA-6CCDFB2531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8018" y="0"/>
              <a:ext cx="6485674" cy="6858000"/>
            </a:xfrm>
            <a:custGeom>
              <a:avLst/>
              <a:gdLst>
                <a:gd name="connsiteX0" fmla="*/ 1720317 w 6237794"/>
                <a:gd name="connsiteY0" fmla="*/ 0 h 6858000"/>
                <a:gd name="connsiteX1" fmla="*/ 2433560 w 6237794"/>
                <a:gd name="connsiteY1" fmla="*/ 0 h 6858000"/>
                <a:gd name="connsiteX2" fmla="*/ 2351473 w 6237794"/>
                <a:gd name="connsiteY2" fmla="*/ 41605 h 6858000"/>
                <a:gd name="connsiteX3" fmla="*/ 1473152 w 6237794"/>
                <a:gd name="connsiteY3" fmla="*/ 667521 h 6858000"/>
                <a:gd name="connsiteX4" fmla="*/ 982876 w 6237794"/>
                <a:gd name="connsiteY4" fmla="*/ 1193803 h 6858000"/>
                <a:gd name="connsiteX5" fmla="*/ 595242 w 6237794"/>
                <a:gd name="connsiteY5" fmla="*/ 1798192 h 6858000"/>
                <a:gd name="connsiteX6" fmla="*/ 332174 w 6237794"/>
                <a:gd name="connsiteY6" fmla="*/ 2466315 h 6858000"/>
                <a:gd name="connsiteX7" fmla="*/ 236500 w 6237794"/>
                <a:gd name="connsiteY7" fmla="*/ 3178573 h 6858000"/>
                <a:gd name="connsiteX8" fmla="*/ 276860 w 6237794"/>
                <a:gd name="connsiteY8" fmla="*/ 3527298 h 6858000"/>
                <a:gd name="connsiteX9" fmla="*/ 396054 w 6237794"/>
                <a:gd name="connsiteY9" fmla="*/ 3853520 h 6858000"/>
                <a:gd name="connsiteX10" fmla="*/ 479243 w 6237794"/>
                <a:gd name="connsiteY10" fmla="*/ 4007121 h 6858000"/>
                <a:gd name="connsiteX11" fmla="*/ 574772 w 6237794"/>
                <a:gd name="connsiteY11" fmla="*/ 4155787 h 6858000"/>
                <a:gd name="connsiteX12" fmla="*/ 795447 w 6237794"/>
                <a:gd name="connsiteY12" fmla="*/ 4443100 h 6858000"/>
                <a:gd name="connsiteX13" fmla="*/ 1034270 w 6237794"/>
                <a:gd name="connsiteY13" fmla="*/ 4732591 h 6858000"/>
                <a:gd name="connsiteX14" fmla="*/ 1153028 w 6237794"/>
                <a:gd name="connsiteY14" fmla="*/ 4883725 h 6858000"/>
                <a:gd name="connsiteX15" fmla="*/ 1210084 w 6237794"/>
                <a:gd name="connsiteY15" fmla="*/ 4957912 h 6858000"/>
                <a:gd name="connsiteX16" fmla="*/ 1265979 w 6237794"/>
                <a:gd name="connsiteY16" fmla="*/ 5028906 h 6858000"/>
                <a:gd name="connsiteX17" fmla="*/ 1746238 w 6237794"/>
                <a:gd name="connsiteY17" fmla="*/ 5553590 h 6858000"/>
                <a:gd name="connsiteX18" fmla="*/ 2001611 w 6237794"/>
                <a:gd name="connsiteY18" fmla="*/ 5789654 h 6858000"/>
                <a:gd name="connsiteX19" fmla="*/ 2269035 w 6237794"/>
                <a:gd name="connsiteY19" fmla="*/ 6007280 h 6858000"/>
                <a:gd name="connsiteX20" fmla="*/ 2866455 w 6237794"/>
                <a:gd name="connsiteY20" fmla="*/ 6351505 h 6858000"/>
                <a:gd name="connsiteX21" fmla="*/ 3200661 w 6237794"/>
                <a:gd name="connsiteY21" fmla="*/ 6448777 h 6858000"/>
                <a:gd name="connsiteX22" fmla="*/ 3286318 w 6237794"/>
                <a:gd name="connsiteY22" fmla="*/ 6465908 h 6858000"/>
                <a:gd name="connsiteX23" fmla="*/ 3372701 w 6237794"/>
                <a:gd name="connsiteY23" fmla="*/ 6480281 h 6858000"/>
                <a:gd name="connsiteX24" fmla="*/ 3547063 w 6237794"/>
                <a:gd name="connsiteY24" fmla="*/ 6500896 h 6858000"/>
                <a:gd name="connsiteX25" fmla="*/ 3634753 w 6237794"/>
                <a:gd name="connsiteY25" fmla="*/ 6507575 h 6858000"/>
                <a:gd name="connsiteX26" fmla="*/ 3722733 w 6237794"/>
                <a:gd name="connsiteY26" fmla="*/ 6512221 h 6858000"/>
                <a:gd name="connsiteX27" fmla="*/ 3811003 w 6237794"/>
                <a:gd name="connsiteY27" fmla="*/ 6514253 h 6858000"/>
                <a:gd name="connsiteX28" fmla="*/ 3899418 w 6237794"/>
                <a:gd name="connsiteY28" fmla="*/ 6513817 h 6858000"/>
                <a:gd name="connsiteX29" fmla="*/ 3943698 w 6237794"/>
                <a:gd name="connsiteY29" fmla="*/ 6513381 h 6858000"/>
                <a:gd name="connsiteX30" fmla="*/ 3986381 w 6237794"/>
                <a:gd name="connsiteY30" fmla="*/ 6511495 h 6858000"/>
                <a:gd name="connsiteX31" fmla="*/ 4028919 w 6237794"/>
                <a:gd name="connsiteY31" fmla="*/ 6509317 h 6858000"/>
                <a:gd name="connsiteX32" fmla="*/ 4071312 w 6237794"/>
                <a:gd name="connsiteY32" fmla="*/ 6505833 h 6858000"/>
                <a:gd name="connsiteX33" fmla="*/ 4239432 w 6237794"/>
                <a:gd name="connsiteY33" fmla="*/ 6485072 h 6858000"/>
                <a:gd name="connsiteX34" fmla="*/ 4879826 w 6237794"/>
                <a:gd name="connsiteY34" fmla="*/ 6274849 h 6858000"/>
                <a:gd name="connsiteX35" fmla="*/ 5471439 w 6237794"/>
                <a:gd name="connsiteY35" fmla="*/ 5906235 h 6858000"/>
                <a:gd name="connsiteX36" fmla="*/ 5614877 w 6237794"/>
                <a:gd name="connsiteY36" fmla="*/ 5797930 h 6858000"/>
                <a:gd name="connsiteX37" fmla="*/ 5758316 w 6237794"/>
                <a:gd name="connsiteY37" fmla="*/ 5685995 h 6858000"/>
                <a:gd name="connsiteX38" fmla="*/ 6048824 w 6237794"/>
                <a:gd name="connsiteY38" fmla="*/ 5453705 h 6858000"/>
                <a:gd name="connsiteX39" fmla="*/ 6237794 w 6237794"/>
                <a:gd name="connsiteY39" fmla="*/ 5308644 h 6858000"/>
                <a:gd name="connsiteX40" fmla="*/ 6237794 w 6237794"/>
                <a:gd name="connsiteY40" fmla="*/ 6081399 h 6858000"/>
                <a:gd name="connsiteX41" fmla="*/ 6123011 w 6237794"/>
                <a:gd name="connsiteY41" fmla="*/ 6166399 h 6858000"/>
                <a:gd name="connsiteX42" fmla="*/ 5965925 w 6237794"/>
                <a:gd name="connsiteY42" fmla="*/ 6278479 h 6858000"/>
                <a:gd name="connsiteX43" fmla="*/ 5803903 w 6237794"/>
                <a:gd name="connsiteY43" fmla="*/ 6387364 h 6858000"/>
                <a:gd name="connsiteX44" fmla="*/ 5463744 w 6237794"/>
                <a:gd name="connsiteY44" fmla="*/ 6591780 h 6858000"/>
                <a:gd name="connsiteX45" fmla="*/ 5097888 w 6237794"/>
                <a:gd name="connsiteY45" fmla="*/ 6765562 h 6858000"/>
                <a:gd name="connsiteX46" fmla="*/ 4905602 w 6237794"/>
                <a:gd name="connsiteY46" fmla="*/ 6836446 h 6858000"/>
                <a:gd name="connsiteX47" fmla="*/ 4831447 w 6237794"/>
                <a:gd name="connsiteY47" fmla="*/ 6858000 h 6858000"/>
                <a:gd name="connsiteX48" fmla="*/ 3036485 w 6237794"/>
                <a:gd name="connsiteY48" fmla="*/ 6858000 h 6858000"/>
                <a:gd name="connsiteX49" fmla="*/ 2911533 w 6237794"/>
                <a:gd name="connsiteY49" fmla="*/ 6825558 h 6858000"/>
                <a:gd name="connsiteX50" fmla="*/ 2719386 w 6237794"/>
                <a:gd name="connsiteY50" fmla="*/ 6767158 h 6858000"/>
                <a:gd name="connsiteX51" fmla="*/ 1980415 w 6237794"/>
                <a:gd name="connsiteY51" fmla="*/ 6440210 h 6858000"/>
                <a:gd name="connsiteX52" fmla="*/ 1357588 w 6237794"/>
                <a:gd name="connsiteY52" fmla="*/ 5931206 h 6858000"/>
                <a:gd name="connsiteX53" fmla="*/ 1105118 w 6237794"/>
                <a:gd name="connsiteY53" fmla="*/ 5624874 h 6858000"/>
                <a:gd name="connsiteX54" fmla="*/ 884588 w 6237794"/>
                <a:gd name="connsiteY54" fmla="*/ 5300539 h 6858000"/>
                <a:gd name="connsiteX55" fmla="*/ 833049 w 6237794"/>
                <a:gd name="connsiteY55" fmla="*/ 5217931 h 6858000"/>
                <a:gd name="connsiteX56" fmla="*/ 783833 w 6237794"/>
                <a:gd name="connsiteY56" fmla="*/ 5137791 h 6858000"/>
                <a:gd name="connsiteX57" fmla="*/ 686706 w 6237794"/>
                <a:gd name="connsiteY57" fmla="*/ 4982447 h 6858000"/>
                <a:gd name="connsiteX58" fmla="*/ 485485 w 6237794"/>
                <a:gd name="connsiteY58" fmla="*/ 4665082 h 6858000"/>
                <a:gd name="connsiteX59" fmla="*/ 289055 w 6237794"/>
                <a:gd name="connsiteY59" fmla="*/ 4329568 h 6858000"/>
                <a:gd name="connsiteX60" fmla="*/ 200495 w 6237794"/>
                <a:gd name="connsiteY60" fmla="*/ 4151721 h 6858000"/>
                <a:gd name="connsiteX61" fmla="*/ 125291 w 6237794"/>
                <a:gd name="connsiteY61" fmla="*/ 3965600 h 6858000"/>
                <a:gd name="connsiteX62" fmla="*/ 67654 w 6237794"/>
                <a:gd name="connsiteY62" fmla="*/ 3772509 h 6858000"/>
                <a:gd name="connsiteX63" fmla="*/ 46168 w 6237794"/>
                <a:gd name="connsiteY63" fmla="*/ 3674076 h 6858000"/>
                <a:gd name="connsiteX64" fmla="*/ 36731 w 6237794"/>
                <a:gd name="connsiteY64" fmla="*/ 3624714 h 6858000"/>
                <a:gd name="connsiteX65" fmla="*/ 28891 w 6237794"/>
                <a:gd name="connsiteY65" fmla="*/ 3575208 h 6858000"/>
                <a:gd name="connsiteX66" fmla="*/ 0 w 6237794"/>
                <a:gd name="connsiteY66" fmla="*/ 3178573 h 6858000"/>
                <a:gd name="connsiteX67" fmla="*/ 80575 w 6237794"/>
                <a:gd name="connsiteY67" fmla="*/ 2405774 h 6858000"/>
                <a:gd name="connsiteX68" fmla="*/ 322737 w 6237794"/>
                <a:gd name="connsiteY68" fmla="*/ 1665351 h 6858000"/>
                <a:gd name="connsiteX69" fmla="*/ 1230700 w 6237794"/>
                <a:gd name="connsiteY69" fmla="*/ 407938 h 6858000"/>
                <a:gd name="connsiteX70" fmla="*/ 1521825 w 6237794"/>
                <a:gd name="connsiteY70" fmla="*/ 1494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237794" h="6858000">
                  <a:moveTo>
                    <a:pt x="1720317" y="0"/>
                  </a:moveTo>
                  <a:lnTo>
                    <a:pt x="2433560" y="0"/>
                  </a:lnTo>
                  <a:lnTo>
                    <a:pt x="2351473" y="41605"/>
                  </a:lnTo>
                  <a:cubicBezTo>
                    <a:pt x="2036528" y="216271"/>
                    <a:pt x="1740794" y="426339"/>
                    <a:pt x="1473152" y="667521"/>
                  </a:cubicBezTo>
                  <a:cubicBezTo>
                    <a:pt x="1295305" y="828818"/>
                    <a:pt x="1130525" y="1004777"/>
                    <a:pt x="982876" y="1193803"/>
                  </a:cubicBezTo>
                  <a:cubicBezTo>
                    <a:pt x="834936" y="1382538"/>
                    <a:pt x="704418" y="1584921"/>
                    <a:pt x="595242" y="1798192"/>
                  </a:cubicBezTo>
                  <a:cubicBezTo>
                    <a:pt x="486066" y="2011317"/>
                    <a:pt x="395183" y="2234461"/>
                    <a:pt x="332174" y="2466315"/>
                  </a:cubicBezTo>
                  <a:cubicBezTo>
                    <a:pt x="269166" y="2697588"/>
                    <a:pt x="236355" y="2938008"/>
                    <a:pt x="236500" y="3178573"/>
                  </a:cubicBezTo>
                  <a:cubicBezTo>
                    <a:pt x="237807" y="3296751"/>
                    <a:pt x="249421" y="3414057"/>
                    <a:pt x="276860" y="3527298"/>
                  </a:cubicBezTo>
                  <a:cubicBezTo>
                    <a:pt x="303864" y="3640684"/>
                    <a:pt x="345821" y="3749135"/>
                    <a:pt x="396054" y="3853520"/>
                  </a:cubicBezTo>
                  <a:cubicBezTo>
                    <a:pt x="421461" y="3905640"/>
                    <a:pt x="449626" y="3956743"/>
                    <a:pt x="479243" y="4007121"/>
                  </a:cubicBezTo>
                  <a:cubicBezTo>
                    <a:pt x="509295" y="4057354"/>
                    <a:pt x="541380" y="4106861"/>
                    <a:pt x="574772" y="4155787"/>
                  </a:cubicBezTo>
                  <a:cubicBezTo>
                    <a:pt x="642426" y="4253348"/>
                    <a:pt x="717630" y="4348007"/>
                    <a:pt x="795447" y="4443100"/>
                  </a:cubicBezTo>
                  <a:cubicBezTo>
                    <a:pt x="873264" y="4538339"/>
                    <a:pt x="954565" y="4633577"/>
                    <a:pt x="1034270" y="4732591"/>
                  </a:cubicBezTo>
                  <a:cubicBezTo>
                    <a:pt x="1074195" y="4781952"/>
                    <a:pt x="1113684" y="4832476"/>
                    <a:pt x="1153028" y="4883725"/>
                  </a:cubicBezTo>
                  <a:lnTo>
                    <a:pt x="1210084" y="4957912"/>
                  </a:lnTo>
                  <a:cubicBezTo>
                    <a:pt x="1228813" y="4981576"/>
                    <a:pt x="1246670" y="5005822"/>
                    <a:pt x="1265979" y="5028906"/>
                  </a:cubicBezTo>
                  <a:cubicBezTo>
                    <a:pt x="1416677" y="5216770"/>
                    <a:pt x="1580151" y="5389681"/>
                    <a:pt x="1746238" y="5553590"/>
                  </a:cubicBezTo>
                  <a:cubicBezTo>
                    <a:pt x="1829717" y="5635182"/>
                    <a:pt x="1914648" y="5714015"/>
                    <a:pt x="2001611" y="5789654"/>
                  </a:cubicBezTo>
                  <a:cubicBezTo>
                    <a:pt x="2088575" y="5865293"/>
                    <a:pt x="2177135" y="5938465"/>
                    <a:pt x="2269035" y="6007280"/>
                  </a:cubicBezTo>
                  <a:cubicBezTo>
                    <a:pt x="2452108" y="6145202"/>
                    <a:pt x="2649554" y="6268461"/>
                    <a:pt x="2866455" y="6351505"/>
                  </a:cubicBezTo>
                  <a:cubicBezTo>
                    <a:pt x="2974615" y="6393027"/>
                    <a:pt x="3086694" y="6424821"/>
                    <a:pt x="3200661" y="6448777"/>
                  </a:cubicBezTo>
                  <a:cubicBezTo>
                    <a:pt x="3229262" y="6454438"/>
                    <a:pt x="3257572" y="6460971"/>
                    <a:pt x="3286318" y="6465908"/>
                  </a:cubicBezTo>
                  <a:lnTo>
                    <a:pt x="3372701" y="6480281"/>
                  </a:lnTo>
                  <a:cubicBezTo>
                    <a:pt x="3430628" y="6487975"/>
                    <a:pt x="3488556" y="6496106"/>
                    <a:pt x="3547063" y="6500896"/>
                  </a:cubicBezTo>
                  <a:cubicBezTo>
                    <a:pt x="3576245" y="6503654"/>
                    <a:pt x="3605426" y="6506268"/>
                    <a:pt x="3634753" y="6507575"/>
                  </a:cubicBezTo>
                  <a:cubicBezTo>
                    <a:pt x="3664079" y="6509026"/>
                    <a:pt x="3693261" y="6511350"/>
                    <a:pt x="3722733" y="6512221"/>
                  </a:cubicBezTo>
                  <a:lnTo>
                    <a:pt x="3811003" y="6514253"/>
                  </a:lnTo>
                  <a:cubicBezTo>
                    <a:pt x="3840329" y="6514979"/>
                    <a:pt x="3869946" y="6513963"/>
                    <a:pt x="3899418" y="6513817"/>
                  </a:cubicBezTo>
                  <a:lnTo>
                    <a:pt x="3943698" y="6513381"/>
                  </a:lnTo>
                  <a:cubicBezTo>
                    <a:pt x="3958071" y="6512946"/>
                    <a:pt x="3972154" y="6512075"/>
                    <a:pt x="3986381" y="6511495"/>
                  </a:cubicBezTo>
                  <a:cubicBezTo>
                    <a:pt x="4000609" y="6510768"/>
                    <a:pt x="4014837" y="6510333"/>
                    <a:pt x="4028919" y="6509317"/>
                  </a:cubicBezTo>
                  <a:lnTo>
                    <a:pt x="4071312" y="6505833"/>
                  </a:lnTo>
                  <a:cubicBezTo>
                    <a:pt x="4127788" y="6501332"/>
                    <a:pt x="4183828" y="6493782"/>
                    <a:pt x="4239432" y="6485072"/>
                  </a:cubicBezTo>
                  <a:cubicBezTo>
                    <a:pt x="4461994" y="6448195"/>
                    <a:pt x="4675992" y="6376041"/>
                    <a:pt x="4879826" y="6274849"/>
                  </a:cubicBezTo>
                  <a:cubicBezTo>
                    <a:pt x="5084386" y="6174820"/>
                    <a:pt x="5279074" y="6046770"/>
                    <a:pt x="5471439" y="5906235"/>
                  </a:cubicBezTo>
                  <a:cubicBezTo>
                    <a:pt x="5519494" y="5871246"/>
                    <a:pt x="5567258" y="5834806"/>
                    <a:pt x="5614877" y="5797930"/>
                  </a:cubicBezTo>
                  <a:cubicBezTo>
                    <a:pt x="5662787" y="5761199"/>
                    <a:pt x="5710551" y="5723887"/>
                    <a:pt x="5758316" y="5685995"/>
                  </a:cubicBezTo>
                  <a:lnTo>
                    <a:pt x="6048824" y="5453705"/>
                  </a:lnTo>
                  <a:lnTo>
                    <a:pt x="6237794" y="5308644"/>
                  </a:lnTo>
                  <a:lnTo>
                    <a:pt x="6237794" y="6081399"/>
                  </a:lnTo>
                  <a:lnTo>
                    <a:pt x="6123011" y="6166399"/>
                  </a:lnTo>
                  <a:cubicBezTo>
                    <a:pt x="6071326" y="6204001"/>
                    <a:pt x="6019061" y="6241458"/>
                    <a:pt x="5965925" y="6278479"/>
                  </a:cubicBezTo>
                  <a:cubicBezTo>
                    <a:pt x="5912644" y="6315210"/>
                    <a:pt x="5858927" y="6351650"/>
                    <a:pt x="5803903" y="6387364"/>
                  </a:cubicBezTo>
                  <a:cubicBezTo>
                    <a:pt x="5694437" y="6458938"/>
                    <a:pt x="5581486" y="6528335"/>
                    <a:pt x="5463744" y="6591780"/>
                  </a:cubicBezTo>
                  <a:cubicBezTo>
                    <a:pt x="5346147" y="6655514"/>
                    <a:pt x="5224486" y="6714748"/>
                    <a:pt x="5097888" y="6765562"/>
                  </a:cubicBezTo>
                  <a:cubicBezTo>
                    <a:pt x="5034879" y="6791332"/>
                    <a:pt x="4970700" y="6815005"/>
                    <a:pt x="4905602" y="6836446"/>
                  </a:cubicBezTo>
                  <a:lnTo>
                    <a:pt x="4831447" y="6858000"/>
                  </a:lnTo>
                  <a:lnTo>
                    <a:pt x="3036485" y="6858000"/>
                  </a:lnTo>
                  <a:lnTo>
                    <a:pt x="2911533" y="6825558"/>
                  </a:lnTo>
                  <a:cubicBezTo>
                    <a:pt x="2847182" y="6807410"/>
                    <a:pt x="2783121" y="6787919"/>
                    <a:pt x="2719386" y="6767158"/>
                  </a:cubicBezTo>
                  <a:cubicBezTo>
                    <a:pt x="2464884" y="6683389"/>
                    <a:pt x="2213285" y="6579149"/>
                    <a:pt x="1980415" y="6440210"/>
                  </a:cubicBezTo>
                  <a:cubicBezTo>
                    <a:pt x="1747399" y="6301563"/>
                    <a:pt x="1539355" y="6125749"/>
                    <a:pt x="1357588" y="5931206"/>
                  </a:cubicBezTo>
                  <a:cubicBezTo>
                    <a:pt x="1266269" y="5834080"/>
                    <a:pt x="1183226" y="5730711"/>
                    <a:pt x="1105118" y="5624874"/>
                  </a:cubicBezTo>
                  <a:cubicBezTo>
                    <a:pt x="1027446" y="5518601"/>
                    <a:pt x="953549" y="5410732"/>
                    <a:pt x="884588" y="5300539"/>
                  </a:cubicBezTo>
                  <a:cubicBezTo>
                    <a:pt x="866876" y="5273245"/>
                    <a:pt x="850180" y="5245516"/>
                    <a:pt x="833049" y="5217931"/>
                  </a:cubicBezTo>
                  <a:lnTo>
                    <a:pt x="783833" y="5137791"/>
                  </a:lnTo>
                  <a:cubicBezTo>
                    <a:pt x="752328" y="5085962"/>
                    <a:pt x="719662" y="5034567"/>
                    <a:pt x="686706" y="4982447"/>
                  </a:cubicBezTo>
                  <a:lnTo>
                    <a:pt x="485485" y="4665082"/>
                  </a:lnTo>
                  <a:cubicBezTo>
                    <a:pt x="417976" y="4556922"/>
                    <a:pt x="351338" y="4445568"/>
                    <a:pt x="289055" y="4329568"/>
                  </a:cubicBezTo>
                  <a:cubicBezTo>
                    <a:pt x="257987" y="4271496"/>
                    <a:pt x="227934" y="4212408"/>
                    <a:pt x="200495" y="4151721"/>
                  </a:cubicBezTo>
                  <a:cubicBezTo>
                    <a:pt x="173201" y="4090891"/>
                    <a:pt x="147794" y="4028898"/>
                    <a:pt x="125291" y="3965600"/>
                  </a:cubicBezTo>
                  <a:cubicBezTo>
                    <a:pt x="103224" y="3902155"/>
                    <a:pt x="83624" y="3837840"/>
                    <a:pt x="67654" y="3772509"/>
                  </a:cubicBezTo>
                  <a:cubicBezTo>
                    <a:pt x="60105" y="3739843"/>
                    <a:pt x="52410" y="3707032"/>
                    <a:pt x="46168" y="3674076"/>
                  </a:cubicBezTo>
                  <a:lnTo>
                    <a:pt x="36731" y="3624714"/>
                  </a:lnTo>
                  <a:lnTo>
                    <a:pt x="28891" y="3575208"/>
                  </a:lnTo>
                  <a:cubicBezTo>
                    <a:pt x="8566" y="3442948"/>
                    <a:pt x="0" y="3310252"/>
                    <a:pt x="0" y="3178573"/>
                  </a:cubicBezTo>
                  <a:cubicBezTo>
                    <a:pt x="726" y="2919425"/>
                    <a:pt x="27730" y="2660277"/>
                    <a:pt x="80575" y="2405774"/>
                  </a:cubicBezTo>
                  <a:cubicBezTo>
                    <a:pt x="133276" y="2151417"/>
                    <a:pt x="213997" y="1901996"/>
                    <a:pt x="322737" y="1665351"/>
                  </a:cubicBezTo>
                  <a:cubicBezTo>
                    <a:pt x="541235" y="1192061"/>
                    <a:pt x="857875" y="768568"/>
                    <a:pt x="1230700" y="407938"/>
                  </a:cubicBezTo>
                  <a:cubicBezTo>
                    <a:pt x="1324124" y="317781"/>
                    <a:pt x="1421323" y="231579"/>
                    <a:pt x="1521825" y="149443"/>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5" name="Freeform: Shape 6154">
              <a:extLst>
                <a:ext uri="{FF2B5EF4-FFF2-40B4-BE49-F238E27FC236}">
                  <a16:creationId xmlns:a16="http://schemas.microsoft.com/office/drawing/2014/main" id="{13BFB38F-216C-4A75-8C1C-DAF998A5C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698" y="0"/>
              <a:ext cx="6477994" cy="6858000"/>
            </a:xfrm>
            <a:custGeom>
              <a:avLst/>
              <a:gdLst>
                <a:gd name="connsiteX0" fmla="*/ 5634917 w 6230407"/>
                <a:gd name="connsiteY0" fmla="*/ 0 h 6858000"/>
                <a:gd name="connsiteX1" fmla="*/ 6230407 w 6230407"/>
                <a:gd name="connsiteY1" fmla="*/ 0 h 6858000"/>
                <a:gd name="connsiteX2" fmla="*/ 6230407 w 6230407"/>
                <a:gd name="connsiteY2" fmla="*/ 322046 h 6858000"/>
                <a:gd name="connsiteX3" fmla="*/ 6061915 w 6230407"/>
                <a:gd name="connsiteY3" fmla="*/ 206288 h 6858000"/>
                <a:gd name="connsiteX4" fmla="*/ 5814792 w 6230407"/>
                <a:gd name="connsiteY4" fmla="*/ 74312 h 6858000"/>
                <a:gd name="connsiteX5" fmla="*/ 5676576 w 6230407"/>
                <a:gd name="connsiteY5" fmla="*/ 15049 h 6858000"/>
                <a:gd name="connsiteX6" fmla="*/ 1821847 w 6230407"/>
                <a:gd name="connsiteY6" fmla="*/ 0 h 6858000"/>
                <a:gd name="connsiteX7" fmla="*/ 3449591 w 6230407"/>
                <a:gd name="connsiteY7" fmla="*/ 0 h 6858000"/>
                <a:gd name="connsiteX8" fmla="*/ 3354111 w 6230407"/>
                <a:gd name="connsiteY8" fmla="*/ 29819 h 6858000"/>
                <a:gd name="connsiteX9" fmla="*/ 3177287 w 6230407"/>
                <a:gd name="connsiteY9" fmla="*/ 93621 h 6858000"/>
                <a:gd name="connsiteX10" fmla="*/ 1915374 w 6230407"/>
                <a:gd name="connsiteY10" fmla="*/ 844207 h 6858000"/>
                <a:gd name="connsiteX11" fmla="*/ 1042545 w 6230407"/>
                <a:gd name="connsiteY11" fmla="*/ 1926532 h 6858000"/>
                <a:gd name="connsiteX12" fmla="*/ 726050 w 6230407"/>
                <a:gd name="connsiteY12" fmla="*/ 3186123 h 6858000"/>
                <a:gd name="connsiteX13" fmla="*/ 1249864 w 6230407"/>
                <a:gd name="connsiteY13" fmla="*/ 4355701 h 6858000"/>
                <a:gd name="connsiteX14" fmla="*/ 1513803 w 6230407"/>
                <a:gd name="connsiteY14" fmla="*/ 4726929 h 6858000"/>
                <a:gd name="connsiteX15" fmla="*/ 3990446 w 6230407"/>
                <a:gd name="connsiteY15" fmla="*/ 6178014 h 6858000"/>
                <a:gd name="connsiteX16" fmla="*/ 5870541 w 6230407"/>
                <a:gd name="connsiteY16" fmla="*/ 5285296 h 6858000"/>
                <a:gd name="connsiteX17" fmla="*/ 6099347 w 6230407"/>
                <a:gd name="connsiteY17" fmla="*/ 5108030 h 6858000"/>
                <a:gd name="connsiteX18" fmla="*/ 6230407 w 6230407"/>
                <a:gd name="connsiteY18" fmla="*/ 5006078 h 6858000"/>
                <a:gd name="connsiteX19" fmla="*/ 6230407 w 6230407"/>
                <a:gd name="connsiteY19" fmla="*/ 5924458 h 6858000"/>
                <a:gd name="connsiteX20" fmla="*/ 6056186 w 6230407"/>
                <a:gd name="connsiteY20" fmla="*/ 6058925 h 6858000"/>
                <a:gd name="connsiteX21" fmla="*/ 4500343 w 6230407"/>
                <a:gd name="connsiteY21" fmla="*/ 6854086 h 6858000"/>
                <a:gd name="connsiteX22" fmla="*/ 4476760 w 6230407"/>
                <a:gd name="connsiteY22" fmla="*/ 6858000 h 6858000"/>
                <a:gd name="connsiteX23" fmla="*/ 3391617 w 6230407"/>
                <a:gd name="connsiteY23" fmla="*/ 6858000 h 6858000"/>
                <a:gd name="connsiteX24" fmla="*/ 3242986 w 6230407"/>
                <a:gd name="connsiteY24" fmla="*/ 6833894 h 6858000"/>
                <a:gd name="connsiteX25" fmla="*/ 913044 w 6230407"/>
                <a:gd name="connsiteY25" fmla="*/ 5134452 h 6858000"/>
                <a:gd name="connsiteX26" fmla="*/ 0 w 6230407"/>
                <a:gd name="connsiteY26" fmla="*/ 3186123 h 6858000"/>
                <a:gd name="connsiteX27" fmla="*/ 1779764 w 6230407"/>
                <a:gd name="connsiteY27" fmla="*/ 288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30407" h="6858000">
                  <a:moveTo>
                    <a:pt x="5634917" y="0"/>
                  </a:moveTo>
                  <a:lnTo>
                    <a:pt x="6230407" y="0"/>
                  </a:lnTo>
                  <a:lnTo>
                    <a:pt x="6230407" y="322046"/>
                  </a:lnTo>
                  <a:lnTo>
                    <a:pt x="6061915" y="206288"/>
                  </a:lnTo>
                  <a:cubicBezTo>
                    <a:pt x="5982213" y="157828"/>
                    <a:pt x="5899796" y="113801"/>
                    <a:pt x="5814792" y="74312"/>
                  </a:cubicBezTo>
                  <a:cubicBezTo>
                    <a:pt x="5769441" y="53261"/>
                    <a:pt x="5723362" y="33505"/>
                    <a:pt x="5676576" y="15049"/>
                  </a:cubicBezTo>
                  <a:close/>
                  <a:moveTo>
                    <a:pt x="1821847" y="0"/>
                  </a:moveTo>
                  <a:lnTo>
                    <a:pt x="3449591" y="0"/>
                  </a:lnTo>
                  <a:lnTo>
                    <a:pt x="3354111" y="29819"/>
                  </a:lnTo>
                  <a:cubicBezTo>
                    <a:pt x="3295072" y="49686"/>
                    <a:pt x="3236122" y="70955"/>
                    <a:pt x="3177287" y="93621"/>
                  </a:cubicBezTo>
                  <a:cubicBezTo>
                    <a:pt x="2718951" y="269871"/>
                    <a:pt x="2282682" y="529455"/>
                    <a:pt x="1915374" y="844207"/>
                  </a:cubicBezTo>
                  <a:cubicBezTo>
                    <a:pt x="1541678" y="1164331"/>
                    <a:pt x="1247976" y="1528591"/>
                    <a:pt x="1042545" y="1926532"/>
                  </a:cubicBezTo>
                  <a:cubicBezTo>
                    <a:pt x="832613" y="2333329"/>
                    <a:pt x="726050" y="2757113"/>
                    <a:pt x="726050" y="3186123"/>
                  </a:cubicBezTo>
                  <a:cubicBezTo>
                    <a:pt x="726050" y="3618181"/>
                    <a:pt x="896057" y="3870506"/>
                    <a:pt x="1249864" y="4355701"/>
                  </a:cubicBezTo>
                  <a:cubicBezTo>
                    <a:pt x="1335230" y="4472717"/>
                    <a:pt x="1423500" y="4593798"/>
                    <a:pt x="1513803" y="4726929"/>
                  </a:cubicBezTo>
                  <a:cubicBezTo>
                    <a:pt x="2203848" y="5744068"/>
                    <a:pt x="2944562" y="6178014"/>
                    <a:pt x="3990446" y="6178014"/>
                  </a:cubicBezTo>
                  <a:cubicBezTo>
                    <a:pt x="4676863" y="6178014"/>
                    <a:pt x="5180496" y="5824498"/>
                    <a:pt x="5870541" y="5285296"/>
                  </a:cubicBezTo>
                  <a:cubicBezTo>
                    <a:pt x="5947632" y="5225046"/>
                    <a:pt x="6024723" y="5165521"/>
                    <a:pt x="6099347" y="5108030"/>
                  </a:cubicBezTo>
                  <a:lnTo>
                    <a:pt x="6230407" y="5006078"/>
                  </a:lnTo>
                  <a:lnTo>
                    <a:pt x="6230407" y="5924458"/>
                  </a:lnTo>
                  <a:lnTo>
                    <a:pt x="6056186" y="6058925"/>
                  </a:lnTo>
                  <a:cubicBezTo>
                    <a:pt x="5577260" y="6421454"/>
                    <a:pt x="5092142" y="6735949"/>
                    <a:pt x="4500343" y="6854086"/>
                  </a:cubicBezTo>
                  <a:lnTo>
                    <a:pt x="4476760" y="6858000"/>
                  </a:lnTo>
                  <a:lnTo>
                    <a:pt x="3391617" y="6858000"/>
                  </a:lnTo>
                  <a:lnTo>
                    <a:pt x="3242986" y="6833894"/>
                  </a:lnTo>
                  <a:cubicBezTo>
                    <a:pt x="2233307" y="6634206"/>
                    <a:pt x="1512986" y="6018796"/>
                    <a:pt x="913044" y="5134452"/>
                  </a:cubicBezTo>
                  <a:cubicBezTo>
                    <a:pt x="469951" y="4481428"/>
                    <a:pt x="0" y="4033545"/>
                    <a:pt x="0" y="3186123"/>
                  </a:cubicBezTo>
                  <a:cubicBezTo>
                    <a:pt x="0" y="1915018"/>
                    <a:pt x="732545" y="779286"/>
                    <a:pt x="1779764" y="2881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6" name="Freeform: Shape 6155">
              <a:extLst>
                <a:ext uri="{FF2B5EF4-FFF2-40B4-BE49-F238E27FC236}">
                  <a16:creationId xmlns:a16="http://schemas.microsoft.com/office/drawing/2014/main" id="{4DF24F7D-73CE-4EF0-86BC-1C1C4C5CB7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698" y="0"/>
              <a:ext cx="6477994" cy="6858000"/>
            </a:xfrm>
            <a:custGeom>
              <a:avLst/>
              <a:gdLst>
                <a:gd name="connsiteX0" fmla="*/ 5061392 w 6230408"/>
                <a:gd name="connsiteY0" fmla="*/ 0 h 6858000"/>
                <a:gd name="connsiteX1" fmla="*/ 6230408 w 6230408"/>
                <a:gd name="connsiteY1" fmla="*/ 0 h 6858000"/>
                <a:gd name="connsiteX2" fmla="*/ 6230408 w 6230408"/>
                <a:gd name="connsiteY2" fmla="*/ 502666 h 6858000"/>
                <a:gd name="connsiteX3" fmla="*/ 6204367 w 6230408"/>
                <a:gd name="connsiteY3" fmla="*/ 480166 h 6858000"/>
                <a:gd name="connsiteX4" fmla="*/ 5753525 w 6230408"/>
                <a:gd name="connsiteY4" fmla="*/ 205991 h 6858000"/>
                <a:gd name="connsiteX5" fmla="*/ 5205685 w 6230408"/>
                <a:gd name="connsiteY5" fmla="*/ 25948 h 6858000"/>
                <a:gd name="connsiteX6" fmla="*/ 1821847 w 6230408"/>
                <a:gd name="connsiteY6" fmla="*/ 0 h 6858000"/>
                <a:gd name="connsiteX7" fmla="*/ 4114919 w 6230408"/>
                <a:gd name="connsiteY7" fmla="*/ 0 h 6858000"/>
                <a:gd name="connsiteX8" fmla="*/ 4086206 w 6230408"/>
                <a:gd name="connsiteY8" fmla="*/ 3507 h 6858000"/>
                <a:gd name="connsiteX9" fmla="*/ 3229262 w 6230408"/>
                <a:gd name="connsiteY9" fmla="*/ 229075 h 6858000"/>
                <a:gd name="connsiteX10" fmla="*/ 2009741 w 6230408"/>
                <a:gd name="connsiteY10" fmla="*/ 954400 h 6858000"/>
                <a:gd name="connsiteX11" fmla="*/ 1171466 w 6230408"/>
                <a:gd name="connsiteY11" fmla="*/ 1993025 h 6858000"/>
                <a:gd name="connsiteX12" fmla="*/ 871086 w 6230408"/>
                <a:gd name="connsiteY12" fmla="*/ 3186123 h 6858000"/>
                <a:gd name="connsiteX13" fmla="*/ 1367025 w 6230408"/>
                <a:gd name="connsiteY13" fmla="*/ 4270190 h 6858000"/>
                <a:gd name="connsiteX14" fmla="*/ 1633868 w 6230408"/>
                <a:gd name="connsiteY14" fmla="*/ 4645483 h 6858000"/>
                <a:gd name="connsiteX15" fmla="*/ 2651877 w 6230408"/>
                <a:gd name="connsiteY15" fmla="*/ 5684689 h 6858000"/>
                <a:gd name="connsiteX16" fmla="*/ 3990301 w 6230408"/>
                <a:gd name="connsiteY16" fmla="*/ 6032833 h 6858000"/>
                <a:gd name="connsiteX17" fmla="*/ 4851225 w 6230408"/>
                <a:gd name="connsiteY17" fmla="*/ 5811141 h 6858000"/>
                <a:gd name="connsiteX18" fmla="*/ 5780965 w 6230408"/>
                <a:gd name="connsiteY18" fmla="*/ 5171038 h 6858000"/>
                <a:gd name="connsiteX19" fmla="*/ 6010496 w 6230408"/>
                <a:gd name="connsiteY19" fmla="*/ 4993191 h 6858000"/>
                <a:gd name="connsiteX20" fmla="*/ 6230408 w 6230408"/>
                <a:gd name="connsiteY20" fmla="*/ 4822117 h 6858000"/>
                <a:gd name="connsiteX21" fmla="*/ 6230408 w 6230408"/>
                <a:gd name="connsiteY21" fmla="*/ 5924457 h 6858000"/>
                <a:gd name="connsiteX22" fmla="*/ 6056186 w 6230408"/>
                <a:gd name="connsiteY22" fmla="*/ 6058925 h 6858000"/>
                <a:gd name="connsiteX23" fmla="*/ 4500343 w 6230408"/>
                <a:gd name="connsiteY23" fmla="*/ 6854086 h 6858000"/>
                <a:gd name="connsiteX24" fmla="*/ 4476760 w 6230408"/>
                <a:gd name="connsiteY24" fmla="*/ 6858000 h 6858000"/>
                <a:gd name="connsiteX25" fmla="*/ 3391617 w 6230408"/>
                <a:gd name="connsiteY25" fmla="*/ 6858000 h 6858000"/>
                <a:gd name="connsiteX26" fmla="*/ 3242986 w 6230408"/>
                <a:gd name="connsiteY26" fmla="*/ 6833894 h 6858000"/>
                <a:gd name="connsiteX27" fmla="*/ 913044 w 6230408"/>
                <a:gd name="connsiteY27" fmla="*/ 5134452 h 6858000"/>
                <a:gd name="connsiteX28" fmla="*/ 0 w 6230408"/>
                <a:gd name="connsiteY28" fmla="*/ 3186123 h 6858000"/>
                <a:gd name="connsiteX29" fmla="*/ 1779764 w 6230408"/>
                <a:gd name="connsiteY29" fmla="*/ 288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230408" h="6858000">
                  <a:moveTo>
                    <a:pt x="5061392" y="0"/>
                  </a:moveTo>
                  <a:lnTo>
                    <a:pt x="6230408" y="0"/>
                  </a:lnTo>
                  <a:lnTo>
                    <a:pt x="6230408" y="502666"/>
                  </a:lnTo>
                  <a:lnTo>
                    <a:pt x="6204367" y="480166"/>
                  </a:lnTo>
                  <a:cubicBezTo>
                    <a:pt x="6064466" y="372115"/>
                    <a:pt x="5913877" y="280469"/>
                    <a:pt x="5753525" y="205991"/>
                  </a:cubicBezTo>
                  <a:cubicBezTo>
                    <a:pt x="5581848" y="126214"/>
                    <a:pt x="5398775" y="66109"/>
                    <a:pt x="5205685" y="25948"/>
                  </a:cubicBezTo>
                  <a:close/>
                  <a:moveTo>
                    <a:pt x="1821847" y="0"/>
                  </a:moveTo>
                  <a:lnTo>
                    <a:pt x="4114919" y="0"/>
                  </a:lnTo>
                  <a:lnTo>
                    <a:pt x="4086206" y="3507"/>
                  </a:lnTo>
                  <a:cubicBezTo>
                    <a:pt x="3798985" y="45364"/>
                    <a:pt x="3509190" y="121369"/>
                    <a:pt x="3229262" y="229075"/>
                  </a:cubicBezTo>
                  <a:cubicBezTo>
                    <a:pt x="2786315" y="399518"/>
                    <a:pt x="2364564" y="650390"/>
                    <a:pt x="2009741" y="954400"/>
                  </a:cubicBezTo>
                  <a:cubicBezTo>
                    <a:pt x="1655354" y="1257973"/>
                    <a:pt x="1365573" y="1617151"/>
                    <a:pt x="1171466" y="1993025"/>
                  </a:cubicBezTo>
                  <a:cubicBezTo>
                    <a:pt x="972132" y="2379061"/>
                    <a:pt x="871086" y="2780487"/>
                    <a:pt x="871086" y="3186123"/>
                  </a:cubicBezTo>
                  <a:cubicBezTo>
                    <a:pt x="871086" y="3573756"/>
                    <a:pt x="1023091" y="3798642"/>
                    <a:pt x="1367025" y="4270190"/>
                  </a:cubicBezTo>
                  <a:cubicBezTo>
                    <a:pt x="1453117" y="4388222"/>
                    <a:pt x="1542113" y="4510319"/>
                    <a:pt x="1633868" y="4645483"/>
                  </a:cubicBezTo>
                  <a:cubicBezTo>
                    <a:pt x="1958347" y="5123709"/>
                    <a:pt x="2291248" y="5463723"/>
                    <a:pt x="2651877" y="5684689"/>
                  </a:cubicBezTo>
                  <a:cubicBezTo>
                    <a:pt x="3034139" y="5919011"/>
                    <a:pt x="3472005" y="6032833"/>
                    <a:pt x="3990301" y="6032833"/>
                  </a:cubicBezTo>
                  <a:cubicBezTo>
                    <a:pt x="4284438" y="6032833"/>
                    <a:pt x="4557959" y="5962420"/>
                    <a:pt x="4851225" y="5811141"/>
                  </a:cubicBezTo>
                  <a:cubicBezTo>
                    <a:pt x="5152330" y="5655798"/>
                    <a:pt x="5450387" y="5429315"/>
                    <a:pt x="5780965" y="5171038"/>
                  </a:cubicBezTo>
                  <a:cubicBezTo>
                    <a:pt x="5858491" y="5110498"/>
                    <a:pt x="5935727" y="5050828"/>
                    <a:pt x="6010496" y="4993191"/>
                  </a:cubicBezTo>
                  <a:lnTo>
                    <a:pt x="6230408" y="4822117"/>
                  </a:lnTo>
                  <a:lnTo>
                    <a:pt x="6230408" y="5924457"/>
                  </a:lnTo>
                  <a:lnTo>
                    <a:pt x="6056186" y="6058925"/>
                  </a:lnTo>
                  <a:cubicBezTo>
                    <a:pt x="5577260" y="6421454"/>
                    <a:pt x="5092142" y="6735949"/>
                    <a:pt x="4500343" y="6854086"/>
                  </a:cubicBezTo>
                  <a:lnTo>
                    <a:pt x="4476760" y="6858000"/>
                  </a:lnTo>
                  <a:lnTo>
                    <a:pt x="3391617" y="6858000"/>
                  </a:lnTo>
                  <a:lnTo>
                    <a:pt x="3242986" y="6833894"/>
                  </a:lnTo>
                  <a:cubicBezTo>
                    <a:pt x="2233307" y="6634206"/>
                    <a:pt x="1512986" y="6018796"/>
                    <a:pt x="913044" y="5134452"/>
                  </a:cubicBezTo>
                  <a:cubicBezTo>
                    <a:pt x="469951" y="4481428"/>
                    <a:pt x="0" y="4033545"/>
                    <a:pt x="0" y="3186123"/>
                  </a:cubicBezTo>
                  <a:cubicBezTo>
                    <a:pt x="0" y="1915018"/>
                    <a:pt x="732545" y="779286"/>
                    <a:pt x="1779764" y="2881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57" name="Freeform: Shape 6156">
              <a:extLst>
                <a:ext uri="{FF2B5EF4-FFF2-40B4-BE49-F238E27FC236}">
                  <a16:creationId xmlns:a16="http://schemas.microsoft.com/office/drawing/2014/main" id="{EC3445B6-9C0D-4865-BF68-CD74892D0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05128" y="0"/>
              <a:ext cx="6648564" cy="6858000"/>
            </a:xfrm>
            <a:custGeom>
              <a:avLst/>
              <a:gdLst>
                <a:gd name="connsiteX0" fmla="*/ 1242460 w 6394458"/>
                <a:gd name="connsiteY0" fmla="*/ 0 h 6858000"/>
                <a:gd name="connsiteX1" fmla="*/ 2160732 w 6394458"/>
                <a:gd name="connsiteY1" fmla="*/ 0 h 6858000"/>
                <a:gd name="connsiteX2" fmla="*/ 2096124 w 6394458"/>
                <a:gd name="connsiteY2" fmla="*/ 41936 h 6858000"/>
                <a:gd name="connsiteX3" fmla="*/ 1942232 w 6394458"/>
                <a:gd name="connsiteY3" fmla="*/ 154451 h 6858000"/>
                <a:gd name="connsiteX4" fmla="*/ 1941942 w 6394458"/>
                <a:gd name="connsiteY4" fmla="*/ 154741 h 6858000"/>
                <a:gd name="connsiteX5" fmla="*/ 1941652 w 6394458"/>
                <a:gd name="connsiteY5" fmla="*/ 155032 h 6858000"/>
                <a:gd name="connsiteX6" fmla="*/ 1878498 w 6394458"/>
                <a:gd name="connsiteY6" fmla="*/ 203377 h 6858000"/>
                <a:gd name="connsiteX7" fmla="*/ 1865722 w 6394458"/>
                <a:gd name="connsiteY7" fmla="*/ 213395 h 6858000"/>
                <a:gd name="connsiteX8" fmla="*/ 1791679 w 6394458"/>
                <a:gd name="connsiteY8" fmla="*/ 272483 h 6858000"/>
                <a:gd name="connsiteX9" fmla="*/ 1503495 w 6394458"/>
                <a:gd name="connsiteY9" fmla="*/ 525389 h 6858000"/>
                <a:gd name="connsiteX10" fmla="*/ 990135 w 6394458"/>
                <a:gd name="connsiteY10" fmla="*/ 1098128 h 6858000"/>
                <a:gd name="connsiteX11" fmla="*/ 771637 w 6394458"/>
                <a:gd name="connsiteY11" fmla="*/ 1416800 h 6858000"/>
                <a:gd name="connsiteX12" fmla="*/ 585660 w 6394458"/>
                <a:gd name="connsiteY12" fmla="*/ 1756960 h 6858000"/>
                <a:gd name="connsiteX13" fmla="*/ 585515 w 6394458"/>
                <a:gd name="connsiteY13" fmla="*/ 1757395 h 6858000"/>
                <a:gd name="connsiteX14" fmla="*/ 585370 w 6394458"/>
                <a:gd name="connsiteY14" fmla="*/ 1757831 h 6858000"/>
                <a:gd name="connsiteX15" fmla="*/ 544574 w 6394458"/>
                <a:gd name="connsiteY15" fmla="*/ 1845230 h 6858000"/>
                <a:gd name="connsiteX16" fmla="*/ 524539 w 6394458"/>
                <a:gd name="connsiteY16" fmla="*/ 1889510 h 6858000"/>
                <a:gd name="connsiteX17" fmla="*/ 505666 w 6394458"/>
                <a:gd name="connsiteY17" fmla="*/ 1933935 h 6858000"/>
                <a:gd name="connsiteX18" fmla="*/ 502762 w 6394458"/>
                <a:gd name="connsiteY18" fmla="*/ 1940904 h 6858000"/>
                <a:gd name="connsiteX19" fmla="*/ 469661 w 6394458"/>
                <a:gd name="connsiteY19" fmla="*/ 2023512 h 6858000"/>
                <a:gd name="connsiteX20" fmla="*/ 456885 w 6394458"/>
                <a:gd name="connsiteY20" fmla="*/ 2057049 h 6858000"/>
                <a:gd name="connsiteX21" fmla="*/ 435688 w 6394458"/>
                <a:gd name="connsiteY21" fmla="*/ 2114395 h 6858000"/>
                <a:gd name="connsiteX22" fmla="*/ 435543 w 6394458"/>
                <a:gd name="connsiteY22" fmla="*/ 2114976 h 6858000"/>
                <a:gd name="connsiteX23" fmla="*/ 435253 w 6394458"/>
                <a:gd name="connsiteY23" fmla="*/ 2115557 h 6858000"/>
                <a:gd name="connsiteX24" fmla="*/ 324770 w 6394458"/>
                <a:gd name="connsiteY24" fmla="*/ 2488382 h 6858000"/>
                <a:gd name="connsiteX25" fmla="*/ 235338 w 6394458"/>
                <a:gd name="connsiteY25" fmla="*/ 3261036 h 6858000"/>
                <a:gd name="connsiteX26" fmla="*/ 272505 w 6394458"/>
                <a:gd name="connsiteY26" fmla="*/ 3641991 h 6858000"/>
                <a:gd name="connsiteX27" fmla="*/ 385891 w 6394458"/>
                <a:gd name="connsiteY27" fmla="*/ 4006104 h 6858000"/>
                <a:gd name="connsiteX28" fmla="*/ 386182 w 6394458"/>
                <a:gd name="connsiteY28" fmla="*/ 4006685 h 6858000"/>
                <a:gd name="connsiteX29" fmla="*/ 386472 w 6394458"/>
                <a:gd name="connsiteY29" fmla="*/ 4007266 h 6858000"/>
                <a:gd name="connsiteX30" fmla="*/ 413911 w 6394458"/>
                <a:gd name="connsiteY30" fmla="*/ 4068823 h 6858000"/>
                <a:gd name="connsiteX31" fmla="*/ 425380 w 6394458"/>
                <a:gd name="connsiteY31" fmla="*/ 4093794 h 6858000"/>
                <a:gd name="connsiteX32" fmla="*/ 435834 w 6394458"/>
                <a:gd name="connsiteY32" fmla="*/ 4114845 h 6858000"/>
                <a:gd name="connsiteX33" fmla="*/ 468644 w 6394458"/>
                <a:gd name="connsiteY33" fmla="*/ 4178435 h 6858000"/>
                <a:gd name="connsiteX34" fmla="*/ 468935 w 6394458"/>
                <a:gd name="connsiteY34" fmla="*/ 4179015 h 6858000"/>
                <a:gd name="connsiteX35" fmla="*/ 469225 w 6394458"/>
                <a:gd name="connsiteY35" fmla="*/ 4179596 h 6858000"/>
                <a:gd name="connsiteX36" fmla="*/ 566496 w 6394458"/>
                <a:gd name="connsiteY36" fmla="*/ 4345828 h 6858000"/>
                <a:gd name="connsiteX37" fmla="*/ 674366 w 6394458"/>
                <a:gd name="connsiteY37" fmla="*/ 4507124 h 6858000"/>
                <a:gd name="connsiteX38" fmla="*/ 790946 w 6394458"/>
                <a:gd name="connsiteY38" fmla="*/ 4665372 h 6858000"/>
                <a:gd name="connsiteX39" fmla="*/ 938015 w 6394458"/>
                <a:gd name="connsiteY39" fmla="*/ 4855559 h 6858000"/>
                <a:gd name="connsiteX40" fmla="*/ 1035286 w 6394458"/>
                <a:gd name="connsiteY40" fmla="*/ 4980269 h 6858000"/>
                <a:gd name="connsiteX41" fmla="*/ 1158254 w 6394458"/>
                <a:gd name="connsiteY41" fmla="*/ 5140985 h 6858000"/>
                <a:gd name="connsiteX42" fmla="*/ 1221118 w 6394458"/>
                <a:gd name="connsiteY42" fmla="*/ 5226351 h 6858000"/>
                <a:gd name="connsiteX43" fmla="*/ 1277448 w 6394458"/>
                <a:gd name="connsiteY43" fmla="*/ 5303007 h 6858000"/>
                <a:gd name="connsiteX44" fmla="*/ 1277739 w 6394458"/>
                <a:gd name="connsiteY44" fmla="*/ 5303297 h 6858000"/>
                <a:gd name="connsiteX45" fmla="*/ 1278029 w 6394458"/>
                <a:gd name="connsiteY45" fmla="*/ 5303588 h 6858000"/>
                <a:gd name="connsiteX46" fmla="*/ 1376607 w 6394458"/>
                <a:gd name="connsiteY46" fmla="*/ 5433525 h 6858000"/>
                <a:gd name="connsiteX47" fmla="*/ 1395625 w 6394458"/>
                <a:gd name="connsiteY47" fmla="*/ 5458060 h 6858000"/>
                <a:gd name="connsiteX48" fmla="*/ 1405207 w 6394458"/>
                <a:gd name="connsiteY48" fmla="*/ 5469965 h 6858000"/>
                <a:gd name="connsiteX49" fmla="*/ 1518739 w 6394458"/>
                <a:gd name="connsiteY49" fmla="*/ 5607597 h 6858000"/>
                <a:gd name="connsiteX50" fmla="*/ 1779194 w 6394458"/>
                <a:gd name="connsiteY50" fmla="*/ 5888957 h 6858000"/>
                <a:gd name="connsiteX51" fmla="*/ 2361805 w 6394458"/>
                <a:gd name="connsiteY51" fmla="*/ 6356876 h 6858000"/>
                <a:gd name="connsiteX52" fmla="*/ 2682656 w 6394458"/>
                <a:gd name="connsiteY52" fmla="*/ 6532110 h 6858000"/>
                <a:gd name="connsiteX53" fmla="*/ 2682946 w 6394458"/>
                <a:gd name="connsiteY53" fmla="*/ 6532255 h 6858000"/>
                <a:gd name="connsiteX54" fmla="*/ 2683236 w 6394458"/>
                <a:gd name="connsiteY54" fmla="*/ 6532400 h 6858000"/>
                <a:gd name="connsiteX55" fmla="*/ 3021944 w 6394458"/>
                <a:gd name="connsiteY55" fmla="*/ 6664805 h 6858000"/>
                <a:gd name="connsiteX56" fmla="*/ 3375605 w 6394458"/>
                <a:gd name="connsiteY56" fmla="*/ 6756415 h 6858000"/>
                <a:gd name="connsiteX57" fmla="*/ 3555048 w 6394458"/>
                <a:gd name="connsiteY57" fmla="*/ 6786612 h 6858000"/>
                <a:gd name="connsiteX58" fmla="*/ 3735218 w 6394458"/>
                <a:gd name="connsiteY58" fmla="*/ 6807083 h 6858000"/>
                <a:gd name="connsiteX59" fmla="*/ 4108188 w 6394458"/>
                <a:gd name="connsiteY59" fmla="*/ 6823343 h 6858000"/>
                <a:gd name="connsiteX60" fmla="*/ 4126917 w 6394458"/>
                <a:gd name="connsiteY60" fmla="*/ 6823343 h 6858000"/>
                <a:gd name="connsiteX61" fmla="*/ 4151597 w 6394458"/>
                <a:gd name="connsiteY61" fmla="*/ 6823488 h 6858000"/>
                <a:gd name="connsiteX62" fmla="*/ 4199652 w 6394458"/>
                <a:gd name="connsiteY62" fmla="*/ 6822763 h 6858000"/>
                <a:gd name="connsiteX63" fmla="*/ 4200088 w 6394458"/>
                <a:gd name="connsiteY63" fmla="*/ 6822763 h 6858000"/>
                <a:gd name="connsiteX64" fmla="*/ 4200523 w 6394458"/>
                <a:gd name="connsiteY64" fmla="*/ 6822763 h 6858000"/>
                <a:gd name="connsiteX65" fmla="*/ 4245675 w 6394458"/>
                <a:gd name="connsiteY65" fmla="*/ 6821601 h 6858000"/>
                <a:gd name="connsiteX66" fmla="*/ 4291117 w 6394458"/>
                <a:gd name="connsiteY66" fmla="*/ 6819277 h 6858000"/>
                <a:gd name="connsiteX67" fmla="*/ 4469108 w 6394458"/>
                <a:gd name="connsiteY67" fmla="*/ 6803743 h 6858000"/>
                <a:gd name="connsiteX68" fmla="*/ 5157267 w 6394458"/>
                <a:gd name="connsiteY68" fmla="*/ 6617766 h 6858000"/>
                <a:gd name="connsiteX69" fmla="*/ 5484069 w 6394458"/>
                <a:gd name="connsiteY69" fmla="*/ 6455744 h 6858000"/>
                <a:gd name="connsiteX70" fmla="*/ 5801144 w 6394458"/>
                <a:gd name="connsiteY70" fmla="*/ 6257717 h 6858000"/>
                <a:gd name="connsiteX71" fmla="*/ 6111106 w 6394458"/>
                <a:gd name="connsiteY71" fmla="*/ 6032542 h 6858000"/>
                <a:gd name="connsiteX72" fmla="*/ 6264127 w 6394458"/>
                <a:gd name="connsiteY72" fmla="*/ 5913203 h 6858000"/>
                <a:gd name="connsiteX73" fmla="*/ 6394458 w 6394458"/>
                <a:gd name="connsiteY73" fmla="*/ 5808939 h 6858000"/>
                <a:gd name="connsiteX74" fmla="*/ 6394458 w 6394458"/>
                <a:gd name="connsiteY74" fmla="*/ 6858000 h 6858000"/>
                <a:gd name="connsiteX75" fmla="*/ 2234128 w 6394458"/>
                <a:gd name="connsiteY75" fmla="*/ 6858000 h 6858000"/>
                <a:gd name="connsiteX76" fmla="*/ 2151583 w 6394458"/>
                <a:gd name="connsiteY76" fmla="*/ 6802146 h 6858000"/>
                <a:gd name="connsiteX77" fmla="*/ 593791 w 6394458"/>
                <a:gd name="connsiteY77" fmla="*/ 5241450 h 6858000"/>
                <a:gd name="connsiteX78" fmla="*/ 0 w 6394458"/>
                <a:gd name="connsiteY78" fmla="*/ 3044861 h 6858000"/>
                <a:gd name="connsiteX79" fmla="*/ 342337 w 6394458"/>
                <a:gd name="connsiteY79" fmla="*/ 1349581 h 6858000"/>
                <a:gd name="connsiteX80" fmla="*/ 1129762 w 6394458"/>
                <a:gd name="connsiteY80" fmla="*/ 1181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6394458" h="6858000">
                  <a:moveTo>
                    <a:pt x="1242460" y="0"/>
                  </a:moveTo>
                  <a:lnTo>
                    <a:pt x="2160732" y="0"/>
                  </a:lnTo>
                  <a:lnTo>
                    <a:pt x="2096124" y="41936"/>
                  </a:lnTo>
                  <a:cubicBezTo>
                    <a:pt x="2053586" y="71988"/>
                    <a:pt x="1997691" y="111913"/>
                    <a:pt x="1942232" y="154451"/>
                  </a:cubicBezTo>
                  <a:lnTo>
                    <a:pt x="1941942" y="154741"/>
                  </a:lnTo>
                  <a:lnTo>
                    <a:pt x="1941652" y="155032"/>
                  </a:lnTo>
                  <a:cubicBezTo>
                    <a:pt x="1920455" y="170711"/>
                    <a:pt x="1899113" y="187262"/>
                    <a:pt x="1878498" y="203377"/>
                  </a:cubicBezTo>
                  <a:lnTo>
                    <a:pt x="1865722" y="213395"/>
                  </a:lnTo>
                  <a:cubicBezTo>
                    <a:pt x="1838863" y="233865"/>
                    <a:pt x="1813311" y="254771"/>
                    <a:pt x="1791679" y="272483"/>
                  </a:cubicBezTo>
                  <a:cubicBezTo>
                    <a:pt x="1684245" y="360463"/>
                    <a:pt x="1590023" y="443216"/>
                    <a:pt x="1503495" y="525389"/>
                  </a:cubicBezTo>
                  <a:cubicBezTo>
                    <a:pt x="1315050" y="703090"/>
                    <a:pt x="1142430" y="895746"/>
                    <a:pt x="990135" y="1098128"/>
                  </a:cubicBezTo>
                  <a:cubicBezTo>
                    <a:pt x="911301" y="1202949"/>
                    <a:pt x="837695" y="1310238"/>
                    <a:pt x="771637" y="1416800"/>
                  </a:cubicBezTo>
                  <a:cubicBezTo>
                    <a:pt x="697595" y="1538898"/>
                    <a:pt x="636764" y="1650106"/>
                    <a:pt x="585660" y="1756960"/>
                  </a:cubicBezTo>
                  <a:lnTo>
                    <a:pt x="585515" y="1757395"/>
                  </a:lnTo>
                  <a:lnTo>
                    <a:pt x="585370" y="1757831"/>
                  </a:lnTo>
                  <a:cubicBezTo>
                    <a:pt x="570271" y="1788174"/>
                    <a:pt x="556334" y="1818952"/>
                    <a:pt x="544574" y="1845230"/>
                  </a:cubicBezTo>
                  <a:lnTo>
                    <a:pt x="524539" y="1889510"/>
                  </a:lnTo>
                  <a:lnTo>
                    <a:pt x="505666" y="1933935"/>
                  </a:lnTo>
                  <a:lnTo>
                    <a:pt x="502762" y="1940904"/>
                  </a:lnTo>
                  <a:cubicBezTo>
                    <a:pt x="491002" y="1969214"/>
                    <a:pt x="479823" y="1996073"/>
                    <a:pt x="469661" y="2023512"/>
                  </a:cubicBezTo>
                  <a:cubicBezTo>
                    <a:pt x="465450" y="2034691"/>
                    <a:pt x="461240" y="2045870"/>
                    <a:pt x="456885" y="2057049"/>
                  </a:cubicBezTo>
                  <a:cubicBezTo>
                    <a:pt x="449190" y="2076794"/>
                    <a:pt x="442076" y="2095522"/>
                    <a:pt x="435688" y="2114395"/>
                  </a:cubicBezTo>
                  <a:lnTo>
                    <a:pt x="435543" y="2114976"/>
                  </a:lnTo>
                  <a:lnTo>
                    <a:pt x="435253" y="2115557"/>
                  </a:lnTo>
                  <a:cubicBezTo>
                    <a:pt x="390392" y="2239687"/>
                    <a:pt x="353226" y="2365123"/>
                    <a:pt x="324770" y="2488382"/>
                  </a:cubicBezTo>
                  <a:cubicBezTo>
                    <a:pt x="265391" y="2742158"/>
                    <a:pt x="235193" y="3002178"/>
                    <a:pt x="235338" y="3261036"/>
                  </a:cubicBezTo>
                  <a:cubicBezTo>
                    <a:pt x="236210" y="3391989"/>
                    <a:pt x="248695" y="3520474"/>
                    <a:pt x="272505" y="3641991"/>
                  </a:cubicBezTo>
                  <a:cubicBezTo>
                    <a:pt x="299073" y="3770621"/>
                    <a:pt x="337110" y="3893154"/>
                    <a:pt x="385891" y="4006104"/>
                  </a:cubicBezTo>
                  <a:lnTo>
                    <a:pt x="386182" y="4006685"/>
                  </a:lnTo>
                  <a:lnTo>
                    <a:pt x="386472" y="4007266"/>
                  </a:lnTo>
                  <a:cubicBezTo>
                    <a:pt x="394747" y="4027591"/>
                    <a:pt x="404039" y="4047626"/>
                    <a:pt x="413911" y="4068823"/>
                  </a:cubicBezTo>
                  <a:cubicBezTo>
                    <a:pt x="417686" y="4077098"/>
                    <a:pt x="421606" y="4085374"/>
                    <a:pt x="425380" y="4093794"/>
                  </a:cubicBezTo>
                  <a:cubicBezTo>
                    <a:pt x="428865" y="4100908"/>
                    <a:pt x="432349" y="4107876"/>
                    <a:pt x="435834" y="4114845"/>
                  </a:cubicBezTo>
                  <a:cubicBezTo>
                    <a:pt x="446867" y="4136913"/>
                    <a:pt x="457320" y="4157819"/>
                    <a:pt x="468644" y="4178435"/>
                  </a:cubicBezTo>
                  <a:lnTo>
                    <a:pt x="468935" y="4179015"/>
                  </a:lnTo>
                  <a:lnTo>
                    <a:pt x="469225" y="4179596"/>
                  </a:lnTo>
                  <a:cubicBezTo>
                    <a:pt x="495213" y="4229103"/>
                    <a:pt x="525120" y="4280352"/>
                    <a:pt x="566496" y="4345828"/>
                  </a:cubicBezTo>
                  <a:cubicBezTo>
                    <a:pt x="598727" y="4397368"/>
                    <a:pt x="633135" y="4447745"/>
                    <a:pt x="674366" y="4507124"/>
                  </a:cubicBezTo>
                  <a:cubicBezTo>
                    <a:pt x="713129" y="4561713"/>
                    <a:pt x="753199" y="4615139"/>
                    <a:pt x="790946" y="4665372"/>
                  </a:cubicBezTo>
                  <a:cubicBezTo>
                    <a:pt x="839001" y="4729106"/>
                    <a:pt x="889379" y="4793421"/>
                    <a:pt x="938015" y="4855559"/>
                  </a:cubicBezTo>
                  <a:cubicBezTo>
                    <a:pt x="969955" y="4896355"/>
                    <a:pt x="1003056" y="4938457"/>
                    <a:pt x="1035286" y="4980269"/>
                  </a:cubicBezTo>
                  <a:cubicBezTo>
                    <a:pt x="1069113" y="5023969"/>
                    <a:pt x="1113684" y="5081606"/>
                    <a:pt x="1158254" y="5140985"/>
                  </a:cubicBezTo>
                  <a:cubicBezTo>
                    <a:pt x="1179451" y="5169005"/>
                    <a:pt x="1200647" y="5198186"/>
                    <a:pt x="1221118" y="5226351"/>
                  </a:cubicBezTo>
                  <a:cubicBezTo>
                    <a:pt x="1240572" y="5253065"/>
                    <a:pt x="1259010" y="5278471"/>
                    <a:pt x="1277448" y="5303007"/>
                  </a:cubicBezTo>
                  <a:lnTo>
                    <a:pt x="1277739" y="5303297"/>
                  </a:lnTo>
                  <a:lnTo>
                    <a:pt x="1278029" y="5303588"/>
                  </a:lnTo>
                  <a:cubicBezTo>
                    <a:pt x="1309824" y="5347287"/>
                    <a:pt x="1343796" y="5391132"/>
                    <a:pt x="1376607" y="5433525"/>
                  </a:cubicBezTo>
                  <a:lnTo>
                    <a:pt x="1395625" y="5458060"/>
                  </a:lnTo>
                  <a:lnTo>
                    <a:pt x="1405207" y="5469965"/>
                  </a:lnTo>
                  <a:cubicBezTo>
                    <a:pt x="1442083" y="5515552"/>
                    <a:pt x="1479976" y="5562736"/>
                    <a:pt x="1518739" y="5607597"/>
                  </a:cubicBezTo>
                  <a:cubicBezTo>
                    <a:pt x="1603960" y="5707481"/>
                    <a:pt x="1691650" y="5802139"/>
                    <a:pt x="1779194" y="5888957"/>
                  </a:cubicBezTo>
                  <a:cubicBezTo>
                    <a:pt x="1965606" y="6072902"/>
                    <a:pt x="2161746" y="6230423"/>
                    <a:pt x="2361805" y="6356876"/>
                  </a:cubicBezTo>
                  <a:cubicBezTo>
                    <a:pt x="2475047" y="6427870"/>
                    <a:pt x="2579867" y="6485217"/>
                    <a:pt x="2682656" y="6532110"/>
                  </a:cubicBezTo>
                  <a:lnTo>
                    <a:pt x="2682946" y="6532255"/>
                  </a:lnTo>
                  <a:lnTo>
                    <a:pt x="2683236" y="6532400"/>
                  </a:lnTo>
                  <a:cubicBezTo>
                    <a:pt x="2787767" y="6581616"/>
                    <a:pt x="2901734" y="6626187"/>
                    <a:pt x="3021944" y="6664805"/>
                  </a:cubicBezTo>
                  <a:cubicBezTo>
                    <a:pt x="3132572" y="6700374"/>
                    <a:pt x="3251620" y="6731298"/>
                    <a:pt x="3375605" y="6756415"/>
                  </a:cubicBezTo>
                  <a:cubicBezTo>
                    <a:pt x="3432661" y="6767738"/>
                    <a:pt x="3493201" y="6777901"/>
                    <a:pt x="3555048" y="6786612"/>
                  </a:cubicBezTo>
                  <a:cubicBezTo>
                    <a:pt x="3613121" y="6794742"/>
                    <a:pt x="3673807" y="6801566"/>
                    <a:pt x="3735218" y="6807083"/>
                  </a:cubicBezTo>
                  <a:cubicBezTo>
                    <a:pt x="3852670" y="6817826"/>
                    <a:pt x="3974622" y="6823052"/>
                    <a:pt x="4108188" y="6823343"/>
                  </a:cubicBezTo>
                  <a:lnTo>
                    <a:pt x="4126917" y="6823343"/>
                  </a:lnTo>
                  <a:cubicBezTo>
                    <a:pt x="4135192" y="6823488"/>
                    <a:pt x="4143322" y="6823488"/>
                    <a:pt x="4151597" y="6823488"/>
                  </a:cubicBezTo>
                  <a:cubicBezTo>
                    <a:pt x="4171487" y="6823488"/>
                    <a:pt x="4186296" y="6823343"/>
                    <a:pt x="4199652" y="6822763"/>
                  </a:cubicBezTo>
                  <a:lnTo>
                    <a:pt x="4200088" y="6822763"/>
                  </a:lnTo>
                  <a:lnTo>
                    <a:pt x="4200523" y="6822763"/>
                  </a:lnTo>
                  <a:lnTo>
                    <a:pt x="4245675" y="6821601"/>
                  </a:lnTo>
                  <a:lnTo>
                    <a:pt x="4291117" y="6819277"/>
                  </a:lnTo>
                  <a:cubicBezTo>
                    <a:pt x="4342801" y="6816955"/>
                    <a:pt x="4397825" y="6812164"/>
                    <a:pt x="4469108" y="6803743"/>
                  </a:cubicBezTo>
                  <a:cubicBezTo>
                    <a:pt x="4700672" y="6775433"/>
                    <a:pt x="4932236" y="6712860"/>
                    <a:pt x="5157267" y="6617766"/>
                  </a:cubicBezTo>
                  <a:cubicBezTo>
                    <a:pt x="5260490" y="6574648"/>
                    <a:pt x="5367344" y="6521656"/>
                    <a:pt x="5484069" y="6455744"/>
                  </a:cubicBezTo>
                  <a:cubicBezTo>
                    <a:pt x="5584535" y="6399414"/>
                    <a:pt x="5688194" y="6334663"/>
                    <a:pt x="5801144" y="6257717"/>
                  </a:cubicBezTo>
                  <a:cubicBezTo>
                    <a:pt x="5894061" y="6194419"/>
                    <a:pt x="5992638" y="6122844"/>
                    <a:pt x="6111106" y="6032542"/>
                  </a:cubicBezTo>
                  <a:cubicBezTo>
                    <a:pt x="6163081" y="5993052"/>
                    <a:pt x="6215491" y="5951676"/>
                    <a:pt x="6264127" y="5913203"/>
                  </a:cubicBezTo>
                  <a:lnTo>
                    <a:pt x="6394458" y="5808939"/>
                  </a:lnTo>
                  <a:lnTo>
                    <a:pt x="6394458" y="6858000"/>
                  </a:lnTo>
                  <a:lnTo>
                    <a:pt x="2234128" y="6858000"/>
                  </a:lnTo>
                  <a:lnTo>
                    <a:pt x="2151583" y="6802146"/>
                  </a:lnTo>
                  <a:cubicBezTo>
                    <a:pt x="1509012" y="6424386"/>
                    <a:pt x="970245" y="5884748"/>
                    <a:pt x="593791" y="5241450"/>
                  </a:cubicBezTo>
                  <a:cubicBezTo>
                    <a:pt x="205286" y="4577683"/>
                    <a:pt x="0" y="3818240"/>
                    <a:pt x="0" y="3044861"/>
                  </a:cubicBezTo>
                  <a:cubicBezTo>
                    <a:pt x="0" y="2457023"/>
                    <a:pt x="115129" y="1886606"/>
                    <a:pt x="342337" y="1349581"/>
                  </a:cubicBezTo>
                  <a:cubicBezTo>
                    <a:pt x="534284" y="895692"/>
                    <a:pt x="798705" y="482372"/>
                    <a:pt x="1129762" y="11818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58" name="Freeform: Shape 6157">
              <a:extLst>
                <a:ext uri="{FF2B5EF4-FFF2-40B4-BE49-F238E27FC236}">
                  <a16:creationId xmlns:a16="http://schemas.microsoft.com/office/drawing/2014/main" id="{1905757E-C772-4187-BD34-A12DC33F3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4266" y="0"/>
              <a:ext cx="6419426" cy="6858000"/>
            </a:xfrm>
            <a:custGeom>
              <a:avLst/>
              <a:gdLst>
                <a:gd name="connsiteX0" fmla="*/ 6419426 w 6419426"/>
                <a:gd name="connsiteY0" fmla="*/ 6276207 h 6858000"/>
                <a:gd name="connsiteX1" fmla="*/ 6419426 w 6419426"/>
                <a:gd name="connsiteY1" fmla="*/ 6858000 h 6858000"/>
                <a:gd name="connsiteX2" fmla="*/ 5377226 w 6419426"/>
                <a:gd name="connsiteY2" fmla="*/ 6858000 h 6858000"/>
                <a:gd name="connsiteX3" fmla="*/ 5526079 w 6419426"/>
                <a:gd name="connsiteY3" fmla="*/ 6799309 h 6858000"/>
                <a:gd name="connsiteX4" fmla="*/ 6372097 w 6419426"/>
                <a:gd name="connsiteY4" fmla="*/ 6313400 h 6858000"/>
                <a:gd name="connsiteX5" fmla="*/ 0 w 6419426"/>
                <a:gd name="connsiteY5" fmla="*/ 3944218 h 6858000"/>
                <a:gd name="connsiteX6" fmla="*/ 31811 w 6419426"/>
                <a:gd name="connsiteY6" fmla="*/ 4082046 h 6858000"/>
                <a:gd name="connsiteX7" fmla="*/ 2375871 w 6419426"/>
                <a:gd name="connsiteY7" fmla="*/ 6799309 h 6858000"/>
                <a:gd name="connsiteX8" fmla="*/ 2524724 w 6419426"/>
                <a:gd name="connsiteY8" fmla="*/ 6858000 h 6858000"/>
                <a:gd name="connsiteX9" fmla="*/ 0 w 6419426"/>
                <a:gd name="connsiteY9" fmla="*/ 6858000 h 6858000"/>
                <a:gd name="connsiteX10" fmla="*/ 0 w 6419426"/>
                <a:gd name="connsiteY10" fmla="*/ 0 h 6858000"/>
                <a:gd name="connsiteX11" fmla="*/ 1320019 w 6419426"/>
                <a:gd name="connsiteY11" fmla="*/ 0 h 6858000"/>
                <a:gd name="connsiteX12" fmla="*/ 1089625 w 6419426"/>
                <a:gd name="connsiteY12" fmla="*/ 209396 h 6858000"/>
                <a:gd name="connsiteX13" fmla="*/ 31811 w 6419426"/>
                <a:gd name="connsiteY13" fmla="*/ 2059448 h 6858000"/>
                <a:gd name="connsiteX14" fmla="*/ 0 w 6419426"/>
                <a:gd name="connsiteY14" fmla="*/ 21972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19426" h="6858000">
                  <a:moveTo>
                    <a:pt x="6419426" y="6276207"/>
                  </a:moveTo>
                  <a:lnTo>
                    <a:pt x="6419426" y="6858000"/>
                  </a:lnTo>
                  <a:lnTo>
                    <a:pt x="5377226" y="6858000"/>
                  </a:lnTo>
                  <a:lnTo>
                    <a:pt x="5526079" y="6799309"/>
                  </a:lnTo>
                  <a:cubicBezTo>
                    <a:pt x="5828657" y="6671330"/>
                    <a:pt x="6112428" y="6507594"/>
                    <a:pt x="6372097" y="6313400"/>
                  </a:cubicBezTo>
                  <a:close/>
                  <a:moveTo>
                    <a:pt x="0" y="3944218"/>
                  </a:moveTo>
                  <a:lnTo>
                    <a:pt x="31811" y="4082046"/>
                  </a:lnTo>
                  <a:cubicBezTo>
                    <a:pt x="347839" y="5310348"/>
                    <a:pt x="1226077" y="6312987"/>
                    <a:pt x="2375871" y="6799309"/>
                  </a:cubicBezTo>
                  <a:lnTo>
                    <a:pt x="2524724" y="6858000"/>
                  </a:lnTo>
                  <a:lnTo>
                    <a:pt x="0" y="6858000"/>
                  </a:lnTo>
                  <a:close/>
                  <a:moveTo>
                    <a:pt x="0" y="0"/>
                  </a:moveTo>
                  <a:lnTo>
                    <a:pt x="1320019" y="0"/>
                  </a:lnTo>
                  <a:lnTo>
                    <a:pt x="1089625" y="209396"/>
                  </a:lnTo>
                  <a:cubicBezTo>
                    <a:pt x="586180" y="712841"/>
                    <a:pt x="214775" y="1348326"/>
                    <a:pt x="31811" y="2059448"/>
                  </a:cubicBezTo>
                  <a:lnTo>
                    <a:pt x="0" y="21972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1" y="0"/>
            <a:ext cx="5713701" cy="1493093"/>
          </a:xfrm>
          <a:solidFill>
            <a:schemeClr val="tx1">
              <a:lumMod val="85000"/>
              <a:lumOff val="15000"/>
            </a:schemeClr>
          </a:solidFill>
        </p:spPr>
        <p:txBody>
          <a:bodyPr anchor="ctr">
            <a:normAutofit/>
          </a:bodyPr>
          <a:lstStyle/>
          <a:p>
            <a:r>
              <a:rPr lang="pt-BR" sz="3600" dirty="0">
                <a:solidFill>
                  <a:schemeClr val="bg2"/>
                </a:solidFill>
              </a:rPr>
              <a:t>	</a:t>
            </a:r>
            <a:r>
              <a:rPr lang="pt-BR" sz="3200" dirty="0">
                <a:solidFill>
                  <a:schemeClr val="bg2"/>
                </a:solidFill>
              </a:rPr>
              <a:t>Equipamentos Radioativos </a:t>
            </a:r>
            <a:endParaRPr lang="pt-BR" sz="3600" dirty="0">
              <a:solidFill>
                <a:schemeClr val="bg2"/>
              </a:solidFill>
            </a:endParaRPr>
          </a:p>
        </p:txBody>
      </p:sp>
      <p:sp>
        <p:nvSpPr>
          <p:cNvPr id="3" name="Content Placeholder 2"/>
          <p:cNvSpPr>
            <a:spLocks noGrp="1"/>
          </p:cNvSpPr>
          <p:nvPr>
            <p:ph idx="1"/>
          </p:nvPr>
        </p:nvSpPr>
        <p:spPr>
          <a:xfrm>
            <a:off x="-702673" y="1493094"/>
            <a:ext cx="6200792" cy="5183478"/>
          </a:xfrm>
        </p:spPr>
        <p:txBody>
          <a:bodyPr anchor="ctr">
            <a:normAutofit fontScale="92500" lnSpcReduction="10000"/>
          </a:bodyPr>
          <a:lstStyle/>
          <a:p>
            <a:pPr marL="1555750" indent="-285750"/>
            <a:r>
              <a:rPr lang="pt-BR" sz="1800" dirty="0">
                <a:solidFill>
                  <a:schemeClr val="tx2"/>
                </a:solidFill>
              </a:rPr>
              <a:t>minerações que utilizam fontes ou medidores radioativos devem obedecer às Diretrizes Básicas e de Radioproteção da CNEN.</a:t>
            </a:r>
          </a:p>
          <a:p>
            <a:pPr marL="1555750" indent="-285750"/>
            <a:r>
              <a:rPr lang="pt-BR" sz="1800" dirty="0">
                <a:solidFill>
                  <a:schemeClr val="tx2"/>
                </a:solidFill>
              </a:rPr>
              <a:t>Empresas que usam fontes ou medidores radioativos devem manter um Plano de Radioproteção, resultados de exposição e certificados de calibração para fins de fiscalização.</a:t>
            </a:r>
          </a:p>
          <a:p>
            <a:pPr marL="1555750" indent="-285750"/>
            <a:r>
              <a:rPr lang="pt-BR" sz="1800" dirty="0">
                <a:solidFill>
                  <a:schemeClr val="tx2"/>
                </a:solidFill>
              </a:rPr>
              <a:t>Fontes e áreas com possibilidade de exposição a taxas de dose acima do permitido devem ser sinalizadas.</a:t>
            </a:r>
          </a:p>
          <a:p>
            <a:pPr marL="1555750" indent="-285750"/>
            <a:r>
              <a:rPr lang="pt-BR" sz="1800" dirty="0">
                <a:solidFill>
                  <a:schemeClr val="tx2"/>
                </a:solidFill>
              </a:rPr>
              <a:t>Trabalhadores expostos a radiações ionizantes e áreas com fontes radioativas devem ser informados sobre os equipamentos, funcionamento e riscos.</a:t>
            </a:r>
          </a:p>
          <a:p>
            <a:pPr marL="1555750" indent="-285750"/>
            <a:r>
              <a:rPr lang="pt-BR" sz="1800" dirty="0">
                <a:solidFill>
                  <a:schemeClr val="tx2"/>
                </a:solidFill>
              </a:rPr>
              <a:t>Trabalhos envolvendo radiações ionizantes devem possuir a orientação de um Supervisor de Radioproteção habilitado pela CNEN.</a:t>
            </a:r>
          </a:p>
          <a:p>
            <a:pPr marL="1555750" indent="-285750"/>
            <a:r>
              <a:rPr lang="pt-BR" sz="1800" dirty="0">
                <a:solidFill>
                  <a:schemeClr val="tx2"/>
                </a:solidFill>
              </a:rPr>
              <a:t>Fontes radioativas suplementares e fora de uso devem ser armazenadas conforme as normas da CNEN.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37855"/>
          </a:xfrm>
          <a:solidFill>
            <a:schemeClr val="tx1">
              <a:lumMod val="85000"/>
              <a:lumOff val="15000"/>
            </a:schemeClr>
          </a:solidFill>
        </p:spPr>
        <p:txBody>
          <a:bodyPr>
            <a:normAutofit/>
          </a:bodyPr>
          <a:lstStyle/>
          <a:p>
            <a:r>
              <a:rPr lang="pt-BR">
                <a:solidFill>
                  <a:schemeClr val="bg2"/>
                </a:solidFill>
              </a:rPr>
              <a:t>Plano de Atendimento a Emergências – PAE (editado em 2018)</a:t>
            </a:r>
            <a:endParaRPr lang="pt-BR" dirty="0">
              <a:solidFill>
                <a:schemeClr val="bg2"/>
              </a:solidFill>
            </a:endParaRPr>
          </a:p>
        </p:txBody>
      </p:sp>
      <p:sp>
        <p:nvSpPr>
          <p:cNvPr id="3" name="Content Placeholder 2"/>
          <p:cNvSpPr>
            <a:spLocks noGrp="1"/>
          </p:cNvSpPr>
          <p:nvPr>
            <p:ph idx="1"/>
          </p:nvPr>
        </p:nvSpPr>
        <p:spPr>
          <a:xfrm>
            <a:off x="401782" y="1825624"/>
            <a:ext cx="10952018" cy="4879975"/>
          </a:xfrm>
        </p:spPr>
        <p:txBody>
          <a:bodyPr>
            <a:normAutofit/>
          </a:bodyPr>
          <a:lstStyle/>
          <a:p>
            <a:r>
              <a:rPr lang="pt-BR" sz="2100" b="0" i="0" dirty="0">
                <a:effectLst/>
                <a:latin typeface="Söhne"/>
              </a:rPr>
              <a:t>Toda mina deve elaborar, implementar e manter atualizado um Plano de Atendimento a Emergências.</a:t>
            </a:r>
          </a:p>
          <a:p>
            <a:r>
              <a:rPr lang="pt-BR" sz="2100" b="0" i="0" dirty="0">
                <a:effectLst/>
                <a:latin typeface="Söhne"/>
              </a:rPr>
              <a:t>O plano deve incluir a identificação dos riscos maiores, </a:t>
            </a:r>
          </a:p>
          <a:p>
            <a:r>
              <a:rPr lang="pt-BR" sz="2100" b="0" i="0" dirty="0">
                <a:effectLst/>
                <a:latin typeface="Söhne"/>
              </a:rPr>
              <a:t>normas de procedimentos para:</a:t>
            </a:r>
          </a:p>
          <a:p>
            <a:pPr lvl="1"/>
            <a:r>
              <a:rPr lang="pt-BR" sz="1400" dirty="0">
                <a:latin typeface="Söhne"/>
              </a:rPr>
              <a:t>Incêndios;</a:t>
            </a:r>
          </a:p>
          <a:p>
            <a:pPr lvl="1"/>
            <a:r>
              <a:rPr lang="pt-BR" sz="1400" dirty="0">
                <a:latin typeface="Söhne"/>
              </a:rPr>
              <a:t>inundações;</a:t>
            </a:r>
          </a:p>
          <a:p>
            <a:pPr lvl="1"/>
            <a:r>
              <a:rPr lang="pt-BR" sz="1400" dirty="0">
                <a:latin typeface="Söhne"/>
              </a:rPr>
              <a:t>explosões;</a:t>
            </a:r>
          </a:p>
          <a:p>
            <a:pPr lvl="1"/>
            <a:r>
              <a:rPr lang="pt-BR" sz="1400" dirty="0">
                <a:latin typeface="Söhne"/>
              </a:rPr>
              <a:t>desabamentos;</a:t>
            </a:r>
          </a:p>
          <a:p>
            <a:pPr lvl="1"/>
            <a:r>
              <a:rPr lang="pt-BR" sz="1400" dirty="0">
                <a:latin typeface="Söhne"/>
              </a:rPr>
              <a:t>paralisação do fornecimento de energia para o sistema de ventilação principal da mina;</a:t>
            </a:r>
          </a:p>
          <a:p>
            <a:pPr lvl="1"/>
            <a:r>
              <a:rPr lang="pt-BR" sz="1400" dirty="0">
                <a:latin typeface="Söhne"/>
              </a:rPr>
              <a:t>acidentes maiores;</a:t>
            </a:r>
          </a:p>
          <a:p>
            <a:pPr lvl="1"/>
            <a:r>
              <a:rPr lang="pt-BR" sz="1400" dirty="0">
                <a:latin typeface="Söhne"/>
              </a:rPr>
              <a:t>rompimento de barragem de mineração;</a:t>
            </a:r>
          </a:p>
          <a:p>
            <a:pPr lvl="1"/>
            <a:r>
              <a:rPr lang="pt-BR" sz="1400" dirty="0">
                <a:latin typeface="Söhne"/>
              </a:rPr>
              <a:t>outras situações de emergência em função das características da mina, dos produtos e dos insumos utilizados.</a:t>
            </a:r>
            <a:endParaRPr lang="pt-BR" sz="2100" b="0" i="0" dirty="0">
              <a:effectLst/>
              <a:latin typeface="Söhne"/>
            </a:endParaRPr>
          </a:p>
          <a:p>
            <a:pPr marL="1612900" indent="-342900"/>
            <a:endParaRPr lang="pt-BR" sz="20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37855"/>
          </a:xfrm>
          <a:solidFill>
            <a:schemeClr val="tx1">
              <a:lumMod val="85000"/>
              <a:lumOff val="15000"/>
            </a:schemeClr>
          </a:solidFill>
        </p:spPr>
        <p:txBody>
          <a:bodyPr>
            <a:normAutofit/>
          </a:bodyPr>
          <a:lstStyle/>
          <a:p>
            <a:r>
              <a:rPr lang="pt-BR">
                <a:solidFill>
                  <a:schemeClr val="bg2"/>
                </a:solidFill>
              </a:rPr>
              <a:t>Plano de Atendimento a Emergências – PAE (editado em 2018)</a:t>
            </a:r>
            <a:endParaRPr lang="pt-BR" dirty="0">
              <a:solidFill>
                <a:schemeClr val="bg2"/>
              </a:solidFill>
            </a:endParaRPr>
          </a:p>
        </p:txBody>
      </p:sp>
      <p:sp>
        <p:nvSpPr>
          <p:cNvPr id="3" name="Content Placeholder 2"/>
          <p:cNvSpPr>
            <a:spLocks noGrp="1"/>
          </p:cNvSpPr>
          <p:nvPr>
            <p:ph idx="1"/>
          </p:nvPr>
        </p:nvSpPr>
        <p:spPr>
          <a:xfrm>
            <a:off x="401782" y="1825624"/>
            <a:ext cx="10952018" cy="4879975"/>
          </a:xfrm>
        </p:spPr>
        <p:txBody>
          <a:bodyPr>
            <a:normAutofit/>
          </a:bodyPr>
          <a:lstStyle/>
          <a:p>
            <a:r>
              <a:rPr lang="pt-BR" sz="2100" b="0" i="0" dirty="0">
                <a:effectLst/>
                <a:latin typeface="Söhne"/>
              </a:rPr>
              <a:t>localização de equipamentos e materiais necessários, brigadas de emergência, treinamento e simulação periódica de situações de salvamento, definição de áreas e instalações para refúgio e primeiros socorros, sistema de comunicação e sinalização de emergência, e articulação com órgãos da defesa civil.</a:t>
            </a:r>
          </a:p>
          <a:p>
            <a:r>
              <a:rPr lang="pt-BR" sz="2100" b="0" i="0" dirty="0">
                <a:effectLst/>
                <a:latin typeface="Söhne"/>
              </a:rPr>
              <a:t>O supervisor deve conhecer e divulgar os procedimentos do plano de emergência a todos os seus subordinados.</a:t>
            </a:r>
          </a:p>
          <a:p>
            <a:r>
              <a:rPr lang="pt-BR" sz="2100" b="0" i="0" dirty="0">
                <a:effectLst/>
                <a:latin typeface="Söhne"/>
              </a:rPr>
              <a:t>A empresa deve proporcionar treinamento semestral específico à brigada de emergência, com aulas teóricas e aplicações práticas.</a:t>
            </a:r>
          </a:p>
          <a:p>
            <a:r>
              <a:rPr lang="pt-BR" sz="2100" b="0" i="0" dirty="0">
                <a:effectLst/>
                <a:latin typeface="Söhne"/>
              </a:rPr>
              <a:t>Nas minas de subsolo deve existir uma área reservada para refúgio, em caso de emergência, devidamente construída e equipada para abrigar o pessoal e prestação de primeiros socorros.</a:t>
            </a:r>
          </a:p>
          <a:p>
            <a:pPr marL="1612900" indent="-342900"/>
            <a:endParaRPr lang="pt-BR" sz="2000" dirty="0"/>
          </a:p>
        </p:txBody>
      </p:sp>
    </p:spTree>
    <p:extLst>
      <p:ext uri="{BB962C8B-B14F-4D97-AF65-F5344CB8AC3E}">
        <p14:creationId xmlns:p14="http://schemas.microsoft.com/office/powerpoint/2010/main" val="9631187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marL="1270000" indent="0">
              <a:buNone/>
            </a:pPr>
            <a:r>
              <a:rPr lang="pt-BR" sz="2000" dirty="0"/>
              <a:t>Toda mina subterrânea em atividade deve possuir, no mínimo, duas vias de acesso à superfície, uma via principal e uma alternativa ou de emergência.</a:t>
            </a:r>
          </a:p>
          <a:p>
            <a:pPr marL="1270000" indent="0">
              <a:buNone/>
            </a:pPr>
            <a:r>
              <a:rPr lang="pt-BR" sz="2000" dirty="0"/>
              <a:t>Durante a fase de abertura da mina, o item anterior não se aplica.</a:t>
            </a:r>
          </a:p>
          <a:p>
            <a:pPr marL="1270000" indent="0">
              <a:buNone/>
            </a:pPr>
            <a:r>
              <a:rPr lang="pt-BR" sz="2000" dirty="0"/>
              <a:t>As vias principais e secundárias devem proporcionar condições para que toda pessoa, a partir dos locais de trabalho, tenha alternativa de trânsito para as duas vias de acesso à superfície, sendo uma delas o caminho de emergência.</a:t>
            </a:r>
          </a:p>
          <a:p>
            <a:pPr marL="1270000" indent="0">
              <a:buNone/>
            </a:pPr>
            <a:r>
              <a:rPr lang="pt-BR" sz="2000" dirty="0"/>
              <a:t>Os locais de trabalho no subsolo devem possibilitar a imediata evacuação em condições de segurança para os trabalhadores.</a:t>
            </a:r>
          </a:p>
          <a:p>
            <a:pPr marL="1270000" indent="0">
              <a:buNone/>
            </a:pPr>
            <a:r>
              <a:rPr lang="pt-BR" sz="2000" dirty="0"/>
              <a:t>As vias e saídas de emergência devem ser direcionadas para o exterior em zona de segurança ou ponto de concentração previamente determinado e sinalizado.</a:t>
            </a:r>
          </a:p>
          <a:p>
            <a:pPr marL="1270000" indent="0">
              <a:buNone/>
            </a:pPr>
            <a:r>
              <a:rPr lang="pt-BR" sz="2000" dirty="0"/>
              <a:t>As vias e saídas de emergência, assim como as vias de circulação e as portas que lhes dão acesso, devem ser devidamente sinalizadas e mantidas desobstruídas.</a:t>
            </a:r>
          </a:p>
          <a:p>
            <a:pPr marL="1270000" indent="0">
              <a:buNone/>
            </a:pPr>
            <a:r>
              <a:rPr lang="pt-BR" sz="2000" dirty="0"/>
              <a:t>Os planos inclinados e chaminés destinados à saída de emergência devem possuir escadas construídas e instaladas conforme prescrito no item 22.10.</a:t>
            </a:r>
          </a:p>
        </p:txBody>
      </p:sp>
      <p:sp>
        <p:nvSpPr>
          <p:cNvPr id="4" name="Title 1">
            <a:extLst>
              <a:ext uri="{FF2B5EF4-FFF2-40B4-BE49-F238E27FC236}">
                <a16:creationId xmlns:a16="http://schemas.microsoft.com/office/drawing/2014/main" id="{59ECC2FB-2C28-D399-2267-CD9E19D2B6E1}"/>
              </a:ext>
            </a:extLst>
          </p:cNvPr>
          <p:cNvSpPr txBox="1">
            <a:spLocks/>
          </p:cNvSpPr>
          <p:nvPr/>
        </p:nvSpPr>
        <p:spPr>
          <a:xfrm>
            <a:off x="0" y="0"/>
            <a:ext cx="12192000" cy="1539900"/>
          </a:xfrm>
          <a:prstGeom prst="rect">
            <a:avLst/>
          </a:prstGeom>
          <a:solidFill>
            <a:schemeClr val="tx1">
              <a:lumMod val="85000"/>
              <a:lumOff val="1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a:solidFill>
                  <a:schemeClr val="bg1"/>
                </a:solidFill>
              </a:rPr>
              <a:t>	Vias e Saídas de Emergência </a:t>
            </a:r>
            <a:endParaRPr lang="en-US" dirty="0">
              <a:solidFill>
                <a:schemeClr val="bg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marL="1270000" indent="0">
              <a:buNone/>
            </a:pPr>
            <a:r>
              <a:rPr sz="2000" dirty="0" err="1"/>
              <a:t>Ao</a:t>
            </a:r>
            <a:r>
              <a:rPr sz="2000" dirty="0"/>
              <a:t> suspender </a:t>
            </a:r>
            <a:r>
              <a:rPr sz="2000" dirty="0" err="1"/>
              <a:t>temporária</a:t>
            </a:r>
            <a:r>
              <a:rPr sz="2000" dirty="0"/>
              <a:t> </a:t>
            </a:r>
            <a:r>
              <a:rPr sz="2000" dirty="0" err="1"/>
              <a:t>ou</a:t>
            </a:r>
            <a:r>
              <a:rPr sz="2000" dirty="0"/>
              <a:t> </a:t>
            </a:r>
            <a:r>
              <a:rPr sz="2000" dirty="0" err="1"/>
              <a:t>definitivamente</a:t>
            </a:r>
            <a:r>
              <a:rPr sz="2000" dirty="0"/>
              <a:t> a </a:t>
            </a:r>
            <a:r>
              <a:rPr sz="2000" dirty="0" err="1"/>
              <a:t>lavra</a:t>
            </a:r>
            <a:r>
              <a:rPr sz="2000" dirty="0"/>
              <a:t>, a </a:t>
            </a:r>
            <a:r>
              <a:rPr sz="2000" dirty="0" err="1"/>
              <a:t>empresa</a:t>
            </a:r>
            <a:r>
              <a:rPr sz="2000" dirty="0"/>
              <a:t> </a:t>
            </a:r>
            <a:r>
              <a:rPr sz="2000" dirty="0" err="1"/>
              <a:t>ou</a:t>
            </a:r>
            <a:r>
              <a:rPr sz="2000" dirty="0"/>
              <a:t> </a:t>
            </a:r>
            <a:r>
              <a:rPr sz="2000" dirty="0" err="1"/>
              <a:t>Permissionário</a:t>
            </a:r>
            <a:r>
              <a:rPr sz="2000" dirty="0"/>
              <a:t> de </a:t>
            </a:r>
            <a:r>
              <a:rPr sz="2000" dirty="0" err="1"/>
              <a:t>Lavra</a:t>
            </a:r>
            <a:r>
              <a:rPr sz="2000" dirty="0"/>
              <a:t> </a:t>
            </a:r>
            <a:r>
              <a:rPr sz="2000" dirty="0" err="1"/>
              <a:t>Garimpeira</a:t>
            </a:r>
            <a:r>
              <a:rPr sz="2000" dirty="0"/>
              <a:t> </a:t>
            </a:r>
            <a:r>
              <a:rPr sz="2000" dirty="0" err="1"/>
              <a:t>deverá</a:t>
            </a:r>
            <a:r>
              <a:rPr sz="2000" dirty="0"/>
              <a:t> </a:t>
            </a:r>
            <a:r>
              <a:rPr sz="2000" dirty="0" err="1"/>
              <a:t>comunicar</a:t>
            </a:r>
            <a:r>
              <a:rPr sz="2000" dirty="0"/>
              <a:t> </a:t>
            </a:r>
            <a:r>
              <a:rPr sz="2000" dirty="0" err="1"/>
              <a:t>ao</a:t>
            </a:r>
            <a:r>
              <a:rPr sz="2000" dirty="0"/>
              <a:t> </a:t>
            </a:r>
            <a:r>
              <a:rPr sz="2000" dirty="0" err="1"/>
              <a:t>órgão</a:t>
            </a:r>
            <a:r>
              <a:rPr sz="2000" dirty="0"/>
              <a:t> regional do MTE.</a:t>
            </a:r>
          </a:p>
          <a:p>
            <a:pPr marL="1270000" indent="0">
              <a:buNone/>
            </a:pPr>
            <a:r>
              <a:rPr sz="2000" dirty="0"/>
              <a:t>As minas </a:t>
            </a:r>
            <a:r>
              <a:rPr sz="2000" dirty="0" err="1"/>
              <a:t>paralisadas</a:t>
            </a:r>
            <a:r>
              <a:rPr sz="2000" dirty="0"/>
              <a:t> </a:t>
            </a:r>
            <a:r>
              <a:rPr sz="2000" dirty="0" err="1"/>
              <a:t>definitivamente</a:t>
            </a:r>
            <a:r>
              <a:rPr sz="2000" dirty="0"/>
              <a:t> </a:t>
            </a:r>
            <a:r>
              <a:rPr sz="2000" dirty="0" err="1"/>
              <a:t>deverão</a:t>
            </a:r>
            <a:r>
              <a:rPr sz="2000" dirty="0"/>
              <a:t> </a:t>
            </a:r>
            <a:r>
              <a:rPr sz="2000" dirty="0" err="1"/>
              <a:t>ter</a:t>
            </a:r>
            <a:r>
              <a:rPr sz="2000" dirty="0"/>
              <a:t> </a:t>
            </a:r>
            <a:r>
              <a:rPr sz="2000" dirty="0" err="1"/>
              <a:t>todos</a:t>
            </a:r>
            <a:r>
              <a:rPr sz="2000" dirty="0"/>
              <a:t> </a:t>
            </a:r>
            <a:r>
              <a:rPr sz="2000" dirty="0" err="1"/>
              <a:t>os</a:t>
            </a:r>
            <a:r>
              <a:rPr sz="2000" dirty="0"/>
              <a:t> </a:t>
            </a:r>
            <a:r>
              <a:rPr sz="2000" dirty="0" err="1"/>
              <a:t>seus</a:t>
            </a:r>
            <a:r>
              <a:rPr sz="2000" dirty="0"/>
              <a:t> </a:t>
            </a:r>
            <a:r>
              <a:rPr sz="2000" dirty="0" err="1"/>
              <a:t>acessos</a:t>
            </a:r>
            <a:r>
              <a:rPr sz="2000" dirty="0"/>
              <a:t> </a:t>
            </a:r>
            <a:r>
              <a:rPr sz="2000" dirty="0" err="1"/>
              <a:t>vedados</a:t>
            </a:r>
            <a:endParaRPr lang="pt-BR" sz="2000" dirty="0"/>
          </a:p>
          <a:p>
            <a:pPr marL="1270000" indent="0">
              <a:buNone/>
            </a:pPr>
            <a:r>
              <a:rPr sz="2000" dirty="0"/>
              <a:t>Para o </a:t>
            </a:r>
            <a:r>
              <a:rPr sz="2000" dirty="0" err="1"/>
              <a:t>retorno</a:t>
            </a:r>
            <a:r>
              <a:rPr sz="2000" dirty="0"/>
              <a:t> das </a:t>
            </a:r>
            <a:r>
              <a:rPr sz="2000" dirty="0" err="1"/>
              <a:t>atividades</a:t>
            </a:r>
            <a:r>
              <a:rPr sz="2000" dirty="0"/>
              <a:t> de </a:t>
            </a:r>
            <a:r>
              <a:rPr sz="2000" dirty="0" err="1"/>
              <a:t>lavra</a:t>
            </a:r>
            <a:r>
              <a:rPr sz="2000" dirty="0"/>
              <a:t>, </a:t>
            </a:r>
            <a:r>
              <a:rPr sz="2000" dirty="0" err="1"/>
              <a:t>dever</a:t>
            </a:r>
            <a:r>
              <a:rPr lang="pt-BR" sz="2000" dirty="0" err="1"/>
              <a:t>ão</a:t>
            </a:r>
            <a:r>
              <a:rPr lang="pt-BR" sz="2000" dirty="0"/>
              <a:t> ser</a:t>
            </a:r>
            <a:r>
              <a:rPr sz="2000" dirty="0"/>
              <a:t> </a:t>
            </a:r>
            <a:r>
              <a:rPr sz="2000" dirty="0" err="1"/>
              <a:t>toma</a:t>
            </a:r>
            <a:r>
              <a:rPr lang="pt-BR" sz="2000" dirty="0"/>
              <a:t>das</a:t>
            </a:r>
            <a:r>
              <a:rPr sz="2000" dirty="0"/>
              <a:t> as </a:t>
            </a:r>
            <a:r>
              <a:rPr sz="2000" dirty="0" err="1"/>
              <a:t>seguintes</a:t>
            </a:r>
            <a:r>
              <a:rPr sz="2000" dirty="0"/>
              <a:t> </a:t>
            </a:r>
            <a:r>
              <a:rPr sz="2000" dirty="0" err="1"/>
              <a:t>providências</a:t>
            </a:r>
            <a:r>
              <a:rPr sz="2000" dirty="0"/>
              <a:t>:</a:t>
            </a:r>
          </a:p>
          <a:p>
            <a:pPr marL="1612900" indent="-342900"/>
            <a:r>
              <a:rPr sz="2000" dirty="0" err="1"/>
              <a:t>reavaliar</a:t>
            </a:r>
            <a:r>
              <a:rPr sz="2000" dirty="0"/>
              <a:t> o </a:t>
            </a:r>
            <a:r>
              <a:rPr sz="2000" dirty="0" err="1"/>
              <a:t>estado</a:t>
            </a:r>
            <a:r>
              <a:rPr sz="2000" dirty="0"/>
              <a:t> de </a:t>
            </a:r>
            <a:r>
              <a:rPr sz="2000" dirty="0" err="1"/>
              <a:t>conservação</a:t>
            </a:r>
            <a:r>
              <a:rPr sz="2000" dirty="0"/>
              <a:t> da mina, </a:t>
            </a:r>
            <a:r>
              <a:rPr sz="2000" dirty="0" err="1"/>
              <a:t>suas</a:t>
            </a:r>
            <a:r>
              <a:rPr sz="2000" dirty="0"/>
              <a:t> </a:t>
            </a:r>
            <a:r>
              <a:rPr sz="2000" dirty="0" err="1"/>
              <a:t>dependências</a:t>
            </a:r>
            <a:r>
              <a:rPr sz="2000" dirty="0"/>
              <a:t>, </a:t>
            </a:r>
            <a:r>
              <a:rPr sz="2000" dirty="0" err="1"/>
              <a:t>equipamentos</a:t>
            </a:r>
            <a:r>
              <a:rPr sz="2000" dirty="0"/>
              <a:t> e </a:t>
            </a:r>
            <a:r>
              <a:rPr sz="2000" dirty="0" err="1"/>
              <a:t>sistemas</a:t>
            </a:r>
            <a:r>
              <a:rPr sz="2000" dirty="0"/>
              <a:t>;</a:t>
            </a:r>
          </a:p>
          <a:p>
            <a:pPr marL="1612900" indent="-342900"/>
            <a:r>
              <a:rPr sz="2000" dirty="0" err="1"/>
              <a:t>restabelecer</a:t>
            </a:r>
            <a:r>
              <a:rPr sz="2000" dirty="0"/>
              <a:t> as </a:t>
            </a:r>
            <a:r>
              <a:rPr sz="2000" dirty="0" err="1"/>
              <a:t>condições</a:t>
            </a:r>
            <a:r>
              <a:rPr sz="2000" dirty="0"/>
              <a:t> de </a:t>
            </a:r>
            <a:r>
              <a:rPr sz="2000" dirty="0" err="1"/>
              <a:t>higiene</a:t>
            </a:r>
            <a:r>
              <a:rPr sz="2000" dirty="0"/>
              <a:t> e </a:t>
            </a:r>
            <a:r>
              <a:rPr sz="2000" dirty="0" err="1"/>
              <a:t>segurança</a:t>
            </a:r>
            <a:r>
              <a:rPr sz="2000" dirty="0"/>
              <a:t> do </a:t>
            </a:r>
            <a:r>
              <a:rPr sz="2000" dirty="0" err="1"/>
              <a:t>trabalho</a:t>
            </a:r>
            <a:r>
              <a:rPr sz="2000" dirty="0"/>
              <a:t>;</a:t>
            </a:r>
          </a:p>
          <a:p>
            <a:pPr marL="1612900" indent="-342900"/>
            <a:r>
              <a:rPr sz="2000" dirty="0" err="1"/>
              <a:t>ventilar</a:t>
            </a:r>
            <a:r>
              <a:rPr sz="2000" dirty="0"/>
              <a:t> </a:t>
            </a:r>
            <a:r>
              <a:rPr sz="2000" dirty="0" err="1"/>
              <a:t>todas</a:t>
            </a:r>
            <a:r>
              <a:rPr sz="2000" dirty="0"/>
              <a:t> as </a:t>
            </a:r>
            <a:r>
              <a:rPr sz="2000" dirty="0" err="1"/>
              <a:t>frentes</a:t>
            </a:r>
            <a:r>
              <a:rPr sz="2000" dirty="0"/>
              <a:t> antes de se </a:t>
            </a:r>
            <a:r>
              <a:rPr sz="2000" dirty="0" err="1"/>
              <a:t>adentrar</a:t>
            </a:r>
            <a:r>
              <a:rPr sz="2000" dirty="0"/>
              <a:t> </a:t>
            </a:r>
            <a:r>
              <a:rPr sz="2000" dirty="0" err="1"/>
              <a:t>nas</a:t>
            </a:r>
            <a:r>
              <a:rPr sz="2000" dirty="0"/>
              <a:t> </a:t>
            </a:r>
            <a:r>
              <a:rPr sz="2000" dirty="0" err="1"/>
              <a:t>mesmas</a:t>
            </a:r>
            <a:r>
              <a:rPr sz="2000" dirty="0"/>
              <a:t>, no </a:t>
            </a:r>
            <a:r>
              <a:rPr sz="2000" dirty="0" err="1"/>
              <a:t>caso</a:t>
            </a:r>
            <a:r>
              <a:rPr sz="2000" dirty="0"/>
              <a:t> de minas </a:t>
            </a:r>
            <a:r>
              <a:rPr sz="2000" dirty="0" err="1"/>
              <a:t>subterrâneas</a:t>
            </a:r>
            <a:r>
              <a:rPr sz="2000" dirty="0"/>
              <a:t>, </a:t>
            </a:r>
            <a:r>
              <a:rPr sz="2000" dirty="0" err="1"/>
              <a:t>monitorando</a:t>
            </a:r>
            <a:r>
              <a:rPr sz="2000" dirty="0"/>
              <a:t> a </a:t>
            </a:r>
            <a:r>
              <a:rPr sz="2000" dirty="0" err="1"/>
              <a:t>qualidade</a:t>
            </a:r>
            <a:r>
              <a:rPr sz="2000" dirty="0"/>
              <a:t> do </a:t>
            </a:r>
            <a:r>
              <a:rPr sz="2000" dirty="0" err="1"/>
              <a:t>ar</a:t>
            </a:r>
            <a:r>
              <a:rPr sz="2000" dirty="0"/>
              <a:t>;</a:t>
            </a:r>
          </a:p>
          <a:p>
            <a:pPr marL="1612900" indent="-342900"/>
            <a:r>
              <a:rPr sz="2000" dirty="0" err="1"/>
              <a:t>drenar</a:t>
            </a:r>
            <a:r>
              <a:rPr sz="2000" dirty="0"/>
              <a:t> as </a:t>
            </a:r>
            <a:r>
              <a:rPr sz="2000" dirty="0" err="1"/>
              <a:t>áreas</a:t>
            </a:r>
            <a:r>
              <a:rPr sz="2000" dirty="0"/>
              <a:t> </a:t>
            </a:r>
            <a:r>
              <a:rPr sz="2000" dirty="0" err="1"/>
              <a:t>inundadas</a:t>
            </a:r>
            <a:r>
              <a:rPr sz="2000" dirty="0"/>
              <a:t> </a:t>
            </a:r>
            <a:r>
              <a:rPr sz="2000" dirty="0" err="1"/>
              <a:t>ou</a:t>
            </a:r>
            <a:r>
              <a:rPr sz="2000" dirty="0"/>
              <a:t> </a:t>
            </a:r>
            <a:r>
              <a:rPr sz="2000" dirty="0" err="1"/>
              <a:t>alagadas</a:t>
            </a:r>
            <a:r>
              <a:rPr sz="2000" dirty="0"/>
              <a:t>;</a:t>
            </a:r>
          </a:p>
          <a:p>
            <a:pPr marL="1612900" indent="-342900"/>
            <a:r>
              <a:rPr sz="2000" dirty="0" err="1"/>
              <a:t>verificar</a:t>
            </a:r>
            <a:r>
              <a:rPr sz="2000" dirty="0"/>
              <a:t> a </a:t>
            </a:r>
            <a:r>
              <a:rPr sz="2000" dirty="0" err="1"/>
              <a:t>estabilidade</a:t>
            </a:r>
            <a:r>
              <a:rPr sz="2000" dirty="0"/>
              <a:t> da </a:t>
            </a:r>
            <a:r>
              <a:rPr sz="2000" dirty="0" err="1"/>
              <a:t>estrutura</a:t>
            </a:r>
            <a:r>
              <a:rPr sz="2000" dirty="0"/>
              <a:t> da mina, </a:t>
            </a:r>
            <a:r>
              <a:rPr sz="2000" dirty="0" err="1"/>
              <a:t>reforçando</a:t>
            </a:r>
            <a:r>
              <a:rPr sz="2000" dirty="0"/>
              <a:t>-a, </a:t>
            </a:r>
            <a:r>
              <a:rPr sz="2000" dirty="0" err="1"/>
              <a:t>em</a:t>
            </a:r>
            <a:r>
              <a:rPr sz="2000" dirty="0"/>
              <a:t> especial </a:t>
            </a:r>
            <a:r>
              <a:rPr sz="2000" dirty="0" err="1"/>
              <a:t>aquelas</a:t>
            </a:r>
            <a:r>
              <a:rPr sz="2000" dirty="0"/>
              <a:t> </a:t>
            </a:r>
            <a:r>
              <a:rPr sz="2000" dirty="0" err="1"/>
              <a:t>danificadas</a:t>
            </a:r>
            <a:r>
              <a:rPr sz="2000" dirty="0"/>
              <a:t>;</a:t>
            </a:r>
          </a:p>
          <a:p>
            <a:pPr marL="1612900" indent="-342900"/>
            <a:r>
              <a:rPr sz="2000" dirty="0" err="1"/>
              <a:t>realizar</a:t>
            </a:r>
            <a:r>
              <a:rPr sz="2000" dirty="0"/>
              <a:t> </a:t>
            </a:r>
            <a:r>
              <a:rPr sz="2000" dirty="0" err="1"/>
              <a:t>estudos</a:t>
            </a:r>
            <a:r>
              <a:rPr sz="2000" dirty="0"/>
              <a:t> e </a:t>
            </a:r>
            <a:r>
              <a:rPr sz="2000" dirty="0" err="1"/>
              <a:t>projetos</a:t>
            </a:r>
            <a:r>
              <a:rPr sz="2000" dirty="0"/>
              <a:t> </a:t>
            </a:r>
            <a:r>
              <a:rPr sz="2000" dirty="0" err="1"/>
              <a:t>adicionais</a:t>
            </a:r>
            <a:r>
              <a:rPr sz="2000" dirty="0"/>
              <a:t> </a:t>
            </a:r>
            <a:r>
              <a:rPr sz="2000" dirty="0" err="1"/>
              <a:t>exigidos</a:t>
            </a:r>
            <a:r>
              <a:rPr sz="2000" dirty="0"/>
              <a:t> </a:t>
            </a:r>
            <a:r>
              <a:rPr sz="2000" dirty="0" err="1"/>
              <a:t>pelos</a:t>
            </a:r>
            <a:r>
              <a:rPr sz="2000" dirty="0"/>
              <a:t> </a:t>
            </a:r>
            <a:r>
              <a:rPr sz="2000" dirty="0" err="1"/>
              <a:t>órgãos</a:t>
            </a:r>
            <a:r>
              <a:rPr sz="2000" dirty="0"/>
              <a:t> </a:t>
            </a:r>
            <a:r>
              <a:rPr sz="2000" dirty="0" err="1"/>
              <a:t>fiscalizadores</a:t>
            </a:r>
            <a:r>
              <a:rPr sz="2000" dirty="0"/>
              <a:t> e</a:t>
            </a:r>
          </a:p>
        </p:txBody>
      </p:sp>
      <p:sp>
        <p:nvSpPr>
          <p:cNvPr id="4" name="Title 1">
            <a:extLst>
              <a:ext uri="{FF2B5EF4-FFF2-40B4-BE49-F238E27FC236}">
                <a16:creationId xmlns:a16="http://schemas.microsoft.com/office/drawing/2014/main" id="{3402A17D-4D86-B7FB-EB2E-6284C601144A}"/>
              </a:ext>
            </a:extLst>
          </p:cNvPr>
          <p:cNvSpPr txBox="1">
            <a:spLocks/>
          </p:cNvSpPr>
          <p:nvPr/>
        </p:nvSpPr>
        <p:spPr>
          <a:xfrm>
            <a:off x="0" y="0"/>
            <a:ext cx="12192000" cy="1539900"/>
          </a:xfrm>
          <a:prstGeom prst="rect">
            <a:avLst/>
          </a:prstGeom>
          <a:solidFill>
            <a:schemeClr val="tx1">
              <a:lumMod val="85000"/>
              <a:lumOff val="1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a:solidFill>
                  <a:schemeClr val="bg1"/>
                </a:solidFill>
              </a:rPr>
              <a:t>	Paralisação e Retomada de Atividades nas Minas </a:t>
            </a:r>
            <a:endParaRPr lang="en-US" dirty="0">
              <a:solidFill>
                <a:schemeClr val="bg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6473" y="1825625"/>
            <a:ext cx="11880273" cy="4351338"/>
          </a:xfrm>
        </p:spPr>
        <p:txBody>
          <a:bodyPr>
            <a:normAutofit/>
          </a:bodyPr>
          <a:lstStyle/>
          <a:p>
            <a:pPr marL="1270000" indent="0">
              <a:buNone/>
            </a:pPr>
            <a:r>
              <a:rPr lang="pt-BR" sz="2000" dirty="0"/>
              <a:t>A empresa deve proporcionar treinamento, qualificação, informações, instruções e reciclagem para garantir a segurança e saúde dos trabalhadores.</a:t>
            </a:r>
          </a:p>
          <a:p>
            <a:pPr marL="1270000" indent="0">
              <a:buNone/>
            </a:pPr>
            <a:r>
              <a:rPr lang="pt-BR" sz="2000" dirty="0"/>
              <a:t>O treinamento admissional deve abordar tópicos como reconhecimento do ambiente de trabalho, equipamentos, infraestrutura, regras de circulação, procedimentos de emergência, primeiros socorros, riscos existentes e reconhecimento do ambiente do trabalho.</a:t>
            </a:r>
          </a:p>
          <a:p>
            <a:pPr marL="1270000" indent="0">
              <a:buNone/>
            </a:pPr>
            <a:r>
              <a:rPr lang="pt-BR" sz="2000" dirty="0"/>
              <a:t>O treinamento específico na função consistirá em estudo e práticas relacionadas às atividades a serem desenvolvidas, seus riscos, sua prevenção, procedimentos corretos e de execução.</a:t>
            </a:r>
          </a:p>
          <a:p>
            <a:pPr marL="1270000" indent="0">
              <a:buNone/>
            </a:pPr>
            <a:r>
              <a:rPr lang="pt-BR" sz="2000" dirty="0"/>
              <a:t>Treinamentos periódicos e para situações específicas deverão ser ministrados sempre que necessário para a execução das atividades de forma segura.</a:t>
            </a:r>
          </a:p>
          <a:p>
            <a:pPr marL="1270000" indent="0">
              <a:buNone/>
            </a:pPr>
            <a:r>
              <a:rPr lang="pt-BR" sz="2000" dirty="0"/>
              <a:t>Outros treinamentos podem ser determinados pela autoridade regional competente em matéria de Segurança e Saúde do Trabalhador, considerando as características da mina, dos métodos de lavra e do beneficiamento.</a:t>
            </a:r>
            <a:endParaRPr sz="2000" dirty="0"/>
          </a:p>
        </p:txBody>
      </p:sp>
      <p:sp>
        <p:nvSpPr>
          <p:cNvPr id="4" name="Title 1">
            <a:extLst>
              <a:ext uri="{FF2B5EF4-FFF2-40B4-BE49-F238E27FC236}">
                <a16:creationId xmlns:a16="http://schemas.microsoft.com/office/drawing/2014/main" id="{6140ECEC-0F0E-F29C-5BCA-093BE3AF5F90}"/>
              </a:ext>
            </a:extLst>
          </p:cNvPr>
          <p:cNvSpPr txBox="1">
            <a:spLocks/>
          </p:cNvSpPr>
          <p:nvPr/>
        </p:nvSpPr>
        <p:spPr>
          <a:xfrm>
            <a:off x="0" y="0"/>
            <a:ext cx="12192000" cy="1539900"/>
          </a:xfrm>
          <a:prstGeom prst="rect">
            <a:avLst/>
          </a:prstGeom>
          <a:solidFill>
            <a:schemeClr val="tx1">
              <a:lumMod val="85000"/>
              <a:lumOff val="1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a:solidFill>
                  <a:schemeClr val="bg1"/>
                </a:solidFill>
              </a:rPr>
              <a:t>	Informação, Qualificação e Treinamento</a:t>
            </a:r>
            <a:endParaRPr lang="en-US"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44" name="Rectangle 5143">
            <a:extLst>
              <a:ext uri="{FF2B5EF4-FFF2-40B4-BE49-F238E27FC236}">
                <a16:creationId xmlns:a16="http://schemas.microsoft.com/office/drawing/2014/main" id="{72018E1B-E0B9-4440-AFF3-4112E50A27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 y="4520452"/>
            <a:ext cx="12192002" cy="2337548"/>
          </a:xfrm>
          <a:solidFill>
            <a:schemeClr val="tx1">
              <a:lumMod val="85000"/>
              <a:lumOff val="15000"/>
            </a:schemeClr>
          </a:solidFill>
        </p:spPr>
        <p:txBody>
          <a:bodyPr vert="horz" lIns="91440" tIns="45720" rIns="91440" bIns="45720" rtlCol="0" anchor="ctr">
            <a:normAutofit/>
          </a:bodyPr>
          <a:lstStyle/>
          <a:p>
            <a:pPr algn="ctr"/>
            <a:r>
              <a:rPr lang="en-US" sz="5200" kern="1200" dirty="0">
                <a:solidFill>
                  <a:schemeClr val="bg2"/>
                </a:solidFill>
                <a:latin typeface="+mj-lt"/>
                <a:ea typeface="+mj-ea"/>
                <a:cs typeface="+mj-cs"/>
              </a:rPr>
              <a:t>Campos de </a:t>
            </a:r>
            <a:r>
              <a:rPr lang="en-US" sz="5200" kern="1200" dirty="0" err="1">
                <a:solidFill>
                  <a:schemeClr val="bg2"/>
                </a:solidFill>
                <a:latin typeface="+mj-lt"/>
                <a:ea typeface="+mj-ea"/>
                <a:cs typeface="+mj-cs"/>
              </a:rPr>
              <a:t>Aplicação</a:t>
            </a:r>
            <a:endParaRPr lang="en-US" sz="5200" kern="1200" dirty="0">
              <a:solidFill>
                <a:schemeClr val="bg2"/>
              </a:solidFill>
              <a:latin typeface="+mj-lt"/>
              <a:ea typeface="+mj-ea"/>
              <a:cs typeface="+mj-cs"/>
            </a:endParaRPr>
          </a:p>
        </p:txBody>
      </p:sp>
      <p:pic>
        <p:nvPicPr>
          <p:cNvPr id="5126" name="Picture 6" descr="Vista aproximada de areia sendo peneirada em uma região de ocorrência do garimpo.">
            <a:extLst>
              <a:ext uri="{FF2B5EF4-FFF2-40B4-BE49-F238E27FC236}">
                <a16:creationId xmlns:a16="http://schemas.microsoft.com/office/drawing/2014/main" id="{F8E9C5AB-CF39-53C2-1177-C0053B9AEB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606" r="33677" b="-3"/>
          <a:stretch/>
        </p:blipFill>
        <p:spPr bwMode="auto">
          <a:xfrm>
            <a:off x="5002466" y="234641"/>
            <a:ext cx="2255462" cy="315523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042D3F25-398A-EABA-BDCD-07A299D50E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936" r="21299" b="-12"/>
          <a:stretch/>
        </p:blipFill>
        <p:spPr bwMode="auto">
          <a:xfrm>
            <a:off x="7393604" y="234641"/>
            <a:ext cx="2255462" cy="3155238"/>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A8C9627C-8415-30BE-045C-82F131249A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384" r="30899" b="-3"/>
          <a:stretch/>
        </p:blipFill>
        <p:spPr bwMode="auto">
          <a:xfrm>
            <a:off x="9826980" y="259985"/>
            <a:ext cx="2255462" cy="315523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O método de lavra subterrânea consiste na retirada de minérios em depósitos de maior profundidade.">
            <a:extLst>
              <a:ext uri="{FF2B5EF4-FFF2-40B4-BE49-F238E27FC236}">
                <a16:creationId xmlns:a16="http://schemas.microsoft.com/office/drawing/2014/main" id="{00432FB7-45B2-AFE1-AA33-5CC4621741A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344" r="25939" b="-3"/>
          <a:stretch/>
        </p:blipFill>
        <p:spPr bwMode="auto">
          <a:xfrm>
            <a:off x="207118" y="209807"/>
            <a:ext cx="2255462" cy="315523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O método de lavra a céu aberto representa a mineração em depósitos com menor profundidade, próximos à superfície.">
            <a:extLst>
              <a:ext uri="{FF2B5EF4-FFF2-40B4-BE49-F238E27FC236}">
                <a16:creationId xmlns:a16="http://schemas.microsoft.com/office/drawing/2014/main" id="{22E4185F-1965-9794-36DC-E70C0D321BE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716" r="29568" b="-3"/>
          <a:stretch/>
        </p:blipFill>
        <p:spPr bwMode="auto">
          <a:xfrm>
            <a:off x="2598256" y="209807"/>
            <a:ext cx="2255462" cy="31552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0D363F9-3CCE-0D38-654F-EE658E753D5A}"/>
              </a:ext>
            </a:extLst>
          </p:cNvPr>
          <p:cNvSpPr txBox="1"/>
          <p:nvPr/>
        </p:nvSpPr>
        <p:spPr>
          <a:xfrm>
            <a:off x="5248890" y="3609204"/>
            <a:ext cx="1691169" cy="646331"/>
          </a:xfrm>
          <a:prstGeom prst="rect">
            <a:avLst/>
          </a:prstGeom>
          <a:noFill/>
        </p:spPr>
        <p:txBody>
          <a:bodyPr wrap="none" rtlCol="0">
            <a:spAutoFit/>
          </a:bodyPr>
          <a:lstStyle/>
          <a:p>
            <a:pPr algn="ctr"/>
            <a:r>
              <a:rPr lang="pt-BR" dirty="0"/>
              <a:t>Garimpo </a:t>
            </a:r>
          </a:p>
          <a:p>
            <a:pPr algn="ctr"/>
            <a:r>
              <a:rPr lang="pt-BR" dirty="0"/>
              <a:t>(no que couber)</a:t>
            </a:r>
          </a:p>
        </p:txBody>
      </p:sp>
      <p:sp>
        <p:nvSpPr>
          <p:cNvPr id="5" name="TextBox 4">
            <a:extLst>
              <a:ext uri="{FF2B5EF4-FFF2-40B4-BE49-F238E27FC236}">
                <a16:creationId xmlns:a16="http://schemas.microsoft.com/office/drawing/2014/main" id="{37819B03-C3C8-7819-5843-D45C49B0424E}"/>
              </a:ext>
            </a:extLst>
          </p:cNvPr>
          <p:cNvSpPr txBox="1"/>
          <p:nvPr/>
        </p:nvSpPr>
        <p:spPr>
          <a:xfrm>
            <a:off x="7631379" y="3581116"/>
            <a:ext cx="1779911" cy="369332"/>
          </a:xfrm>
          <a:prstGeom prst="rect">
            <a:avLst/>
          </a:prstGeom>
          <a:noFill/>
        </p:spPr>
        <p:txBody>
          <a:bodyPr wrap="none" rtlCol="0">
            <a:spAutoFit/>
          </a:bodyPr>
          <a:lstStyle/>
          <a:p>
            <a:r>
              <a:rPr lang="pt-BR" dirty="0"/>
              <a:t>Pesquisa Mineral</a:t>
            </a:r>
          </a:p>
        </p:txBody>
      </p:sp>
      <p:sp>
        <p:nvSpPr>
          <p:cNvPr id="6" name="TextBox 5">
            <a:extLst>
              <a:ext uri="{FF2B5EF4-FFF2-40B4-BE49-F238E27FC236}">
                <a16:creationId xmlns:a16="http://schemas.microsoft.com/office/drawing/2014/main" id="{9E1888D0-A494-A2A6-4CB3-D91E99ACFA09}"/>
              </a:ext>
            </a:extLst>
          </p:cNvPr>
          <p:cNvSpPr txBox="1"/>
          <p:nvPr/>
        </p:nvSpPr>
        <p:spPr>
          <a:xfrm>
            <a:off x="9910345" y="3560559"/>
            <a:ext cx="2004075" cy="646331"/>
          </a:xfrm>
          <a:prstGeom prst="rect">
            <a:avLst/>
          </a:prstGeom>
          <a:noFill/>
        </p:spPr>
        <p:txBody>
          <a:bodyPr wrap="none" rtlCol="0">
            <a:spAutoFit/>
          </a:bodyPr>
          <a:lstStyle/>
          <a:p>
            <a:pPr algn="ctr"/>
            <a:r>
              <a:rPr lang="pt-BR" dirty="0"/>
              <a:t>Beneficiamento de </a:t>
            </a:r>
          </a:p>
          <a:p>
            <a:pPr algn="ctr"/>
            <a:r>
              <a:rPr lang="pt-BR" dirty="0"/>
              <a:t>Minério</a:t>
            </a:r>
          </a:p>
        </p:txBody>
      </p:sp>
      <p:sp>
        <p:nvSpPr>
          <p:cNvPr id="7" name="TextBox 6">
            <a:extLst>
              <a:ext uri="{FF2B5EF4-FFF2-40B4-BE49-F238E27FC236}">
                <a16:creationId xmlns:a16="http://schemas.microsoft.com/office/drawing/2014/main" id="{E397CAB0-BAD1-D7A2-8EE8-484753C76F9D}"/>
              </a:ext>
            </a:extLst>
          </p:cNvPr>
          <p:cNvSpPr txBox="1"/>
          <p:nvPr/>
        </p:nvSpPr>
        <p:spPr>
          <a:xfrm>
            <a:off x="119126" y="3615347"/>
            <a:ext cx="2391489" cy="369332"/>
          </a:xfrm>
          <a:prstGeom prst="rect">
            <a:avLst/>
          </a:prstGeom>
          <a:noFill/>
        </p:spPr>
        <p:txBody>
          <a:bodyPr wrap="none" rtlCol="0">
            <a:spAutoFit/>
          </a:bodyPr>
          <a:lstStyle/>
          <a:p>
            <a:pPr algn="ctr"/>
            <a:r>
              <a:rPr lang="pt-BR" dirty="0"/>
              <a:t>Mineração Subterrânea</a:t>
            </a:r>
          </a:p>
        </p:txBody>
      </p:sp>
      <p:sp>
        <p:nvSpPr>
          <p:cNvPr id="9" name="TextBox 8">
            <a:extLst>
              <a:ext uri="{FF2B5EF4-FFF2-40B4-BE49-F238E27FC236}">
                <a16:creationId xmlns:a16="http://schemas.microsoft.com/office/drawing/2014/main" id="{C0563C83-1443-2601-3731-78BB51CE0F66}"/>
              </a:ext>
            </a:extLst>
          </p:cNvPr>
          <p:cNvSpPr txBox="1"/>
          <p:nvPr/>
        </p:nvSpPr>
        <p:spPr>
          <a:xfrm>
            <a:off x="2830680" y="3560559"/>
            <a:ext cx="1790618" cy="646331"/>
          </a:xfrm>
          <a:prstGeom prst="rect">
            <a:avLst/>
          </a:prstGeom>
          <a:noFill/>
        </p:spPr>
        <p:txBody>
          <a:bodyPr wrap="none" rtlCol="0">
            <a:spAutoFit/>
          </a:bodyPr>
          <a:lstStyle/>
          <a:p>
            <a:pPr algn="ctr"/>
            <a:r>
              <a:rPr lang="pt-BR" dirty="0"/>
              <a:t>Mineração a céu </a:t>
            </a:r>
          </a:p>
          <a:p>
            <a:pPr algn="ctr"/>
            <a:r>
              <a:rPr lang="pt-BR" dirty="0"/>
              <a:t>aberto</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854001-B4AF-4E18-9D2E-33E37F97A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AEA628B-C8FF-4D0B-B111-F101F580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2663BD0-064C-40FC-A331-F49FCA953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Box 3">
            <a:extLst>
              <a:ext uri="{FF2B5EF4-FFF2-40B4-BE49-F238E27FC236}">
                <a16:creationId xmlns:a16="http://schemas.microsoft.com/office/drawing/2014/main" id="{E4B33180-E88E-80C9-0F89-8DE665DA12FD}"/>
              </a:ext>
            </a:extLst>
          </p:cNvPr>
          <p:cNvSpPr txBox="1"/>
          <p:nvPr/>
        </p:nvSpPr>
        <p:spPr>
          <a:xfrm>
            <a:off x="618506" y="1078676"/>
            <a:ext cx="6244957" cy="2825496"/>
          </a:xfrm>
          <a:prstGeom prst="rect">
            <a:avLst/>
          </a:prstGeom>
        </p:spPr>
        <p:txBody>
          <a:bodyPr vert="horz" lIns="91440" tIns="45720" rIns="91440" bIns="45720" rtlCol="0">
            <a:normAutofit/>
          </a:bodyPr>
          <a:lstStyle/>
          <a:p>
            <a:pPr algn="ctr">
              <a:lnSpc>
                <a:spcPct val="90000"/>
              </a:lnSpc>
              <a:spcAft>
                <a:spcPts val="600"/>
              </a:spcAft>
            </a:pPr>
            <a:r>
              <a:rPr lang="en-US" sz="2200" b="1" dirty="0"/>
              <a:t>ANEXO II </a:t>
            </a:r>
          </a:p>
          <a:p>
            <a:pPr algn="ctr">
              <a:lnSpc>
                <a:spcPct val="90000"/>
              </a:lnSpc>
              <a:spcAft>
                <a:spcPts val="600"/>
              </a:spcAft>
            </a:pPr>
            <a:r>
              <a:rPr lang="en-US" sz="2200" dirty="0"/>
              <a:t>QUADRO DE PRAZOS PARA CUMPRIMENTO DOS ITENS DA NR-22</a:t>
            </a:r>
          </a:p>
          <a:p>
            <a:pPr indent="-228600">
              <a:lnSpc>
                <a:spcPct val="90000"/>
              </a:lnSpc>
              <a:spcAft>
                <a:spcPts val="600"/>
              </a:spcAft>
              <a:buFont typeface="Arial" panose="020B0604020202020204" pitchFamily="34" charset="0"/>
              <a:buChar char="•"/>
            </a:pPr>
            <a:endParaRPr lang="en-US" sz="2200" dirty="0"/>
          </a:p>
        </p:txBody>
      </p:sp>
      <p:pic>
        <p:nvPicPr>
          <p:cNvPr id="2" name="Picture 1" descr="media/image5.png"/>
          <p:cNvPicPr>
            <a:picLocks noGrp="1" noChangeAspect="1"/>
          </p:cNvPicPr>
          <p:nvPr/>
        </p:nvPicPr>
        <p:blipFill rotWithShape="1">
          <a:blip r:embed="rId2"/>
          <a:srcRect l="4366" r="-1" b="-1"/>
          <a:stretch/>
        </p:blipFill>
        <p:spPr bwMode="auto">
          <a:xfrm>
            <a:off x="7148945" y="84079"/>
            <a:ext cx="4752110" cy="6543537"/>
          </a:xfrm>
          <a:prstGeom prst="rect">
            <a:avLst/>
          </a:prstGeom>
          <a:noFill/>
        </p:spPr>
      </p:pic>
      <p:sp>
        <p:nvSpPr>
          <p:cNvPr id="3" name="TextBox 3"/>
          <p:cNvSpPr txBox="1"/>
          <p:nvPr/>
        </p:nvSpPr>
        <p:spPr>
          <a:xfrm>
            <a:off x="1981200" y="5613400"/>
            <a:ext cx="8229600" cy="508000"/>
          </a:xfrm>
          <a:prstGeom prst="rect">
            <a:avLst/>
          </a:prstGeom>
          <a:noFill/>
        </p:spPr>
        <p:txBody>
          <a:bodyPr/>
          <a:lstStyle/>
          <a:p>
            <a:pPr algn="ct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anchor="t">
            <a:normAutofit/>
          </a:bodyPr>
          <a:lstStyle/>
          <a:p>
            <a:r>
              <a:rPr lang="pt-BR" sz="3100">
                <a:solidFill>
                  <a:schemeClr val="bg1"/>
                </a:solidFill>
              </a:rPr>
              <a:t>Cabe à empresa, ou Permissionário de Lavra Garimpeira:</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19316" y="2199486"/>
            <a:ext cx="8592456" cy="3959619"/>
          </a:xfrm>
        </p:spPr>
        <p:txBody>
          <a:bodyPr>
            <a:normAutofit fontScale="85000" lnSpcReduction="10000"/>
          </a:bodyPr>
          <a:lstStyle/>
          <a:p>
            <a:pPr lvl="1">
              <a:spcBef>
                <a:spcPts val="0"/>
              </a:spcBef>
              <a:spcAft>
                <a:spcPts val="600"/>
              </a:spcAft>
            </a:pPr>
            <a:r>
              <a:rPr lang="pt-BR"/>
              <a:t>Zelar pelo cumprimento da Norma.</a:t>
            </a:r>
          </a:p>
          <a:p>
            <a:pPr lvl="1">
              <a:spcBef>
                <a:spcPts val="0"/>
              </a:spcBef>
              <a:spcAft>
                <a:spcPts val="600"/>
              </a:spcAft>
            </a:pPr>
            <a:r>
              <a:rPr lang="pt-BR"/>
              <a:t>Indicar técnicos responsáveis para cada setor.</a:t>
            </a:r>
          </a:p>
          <a:p>
            <a:pPr lvl="1">
              <a:spcBef>
                <a:spcPts val="0"/>
              </a:spcBef>
              <a:spcAft>
                <a:spcPts val="600"/>
              </a:spcAft>
            </a:pPr>
            <a:r>
              <a:rPr lang="pt-BR"/>
              <a:t>Indicar responsáveis pela NR em trabalhos de empresas contratadas.</a:t>
            </a:r>
          </a:p>
          <a:p>
            <a:pPr lvl="1">
              <a:spcBef>
                <a:spcPts val="0"/>
              </a:spcBef>
              <a:spcAft>
                <a:spcPts val="600"/>
              </a:spcAft>
            </a:pPr>
            <a:r>
              <a:rPr lang="pt-BR"/>
              <a:t>Registrar supervisão técnica da mina e suas observações.</a:t>
            </a:r>
          </a:p>
          <a:p>
            <a:pPr lvl="1">
              <a:spcBef>
                <a:spcPts val="0"/>
              </a:spcBef>
              <a:spcAft>
                <a:spcPts val="600"/>
              </a:spcAft>
            </a:pPr>
            <a:r>
              <a:rPr lang="pt-BR"/>
              <a:t>Interromper atividades com risco iminente à saúde dos trabalhadores.</a:t>
            </a:r>
          </a:p>
          <a:p>
            <a:pPr lvl="1">
              <a:spcBef>
                <a:spcPts val="0"/>
              </a:spcBef>
              <a:spcAft>
                <a:spcPts val="600"/>
              </a:spcAft>
            </a:pPr>
            <a:r>
              <a:rPr lang="pt-BR"/>
              <a:t>Garantir interrupção de tarefas propostas pelos trabalhadores em caso de risco grave.</a:t>
            </a:r>
          </a:p>
          <a:p>
            <a:pPr lvl="1">
              <a:spcBef>
                <a:spcPts val="0"/>
              </a:spcBef>
              <a:spcAft>
                <a:spcPts val="600"/>
              </a:spcAft>
            </a:pPr>
            <a:r>
              <a:rPr lang="pt-BR"/>
              <a:t>Fornecer informações sobre riscos potenciais a empresas contratadas.</a:t>
            </a:r>
          </a:p>
          <a:p>
            <a:pPr lvl="1">
              <a:spcBef>
                <a:spcPts val="0"/>
              </a:spcBef>
              <a:spcAft>
                <a:spcPts val="600"/>
              </a:spcAft>
            </a:pPr>
            <a:r>
              <a:rPr lang="pt-BR"/>
              <a:t>Coordenar implementação de medidas de segurança e saúde em empresas contratadas.</a:t>
            </a:r>
          </a:p>
          <a:p>
            <a:pPr lvl="1">
              <a:spcBef>
                <a:spcPts val="0"/>
              </a:spcBef>
              <a:spcAft>
                <a:spcPts val="600"/>
              </a:spcAft>
            </a:pPr>
            <a:r>
              <a:rPr lang="pt-BR"/>
              <a:t>Implementar Programa de Controle Médico e Saúde Ocupacional.</a:t>
            </a:r>
          </a:p>
          <a:p>
            <a:pPr lvl="1">
              <a:spcBef>
                <a:spcPts val="0"/>
              </a:spcBef>
              <a:spcAft>
                <a:spcPts val="600"/>
              </a:spcAft>
            </a:pPr>
            <a:r>
              <a:rPr lang="pt-BR"/>
              <a:t>Implementar Programa de Gerenciamento de Riscos.</a:t>
            </a:r>
            <a:endParaRPr lang="pt-BR" dirty="0"/>
          </a:p>
        </p:txBody>
      </p:sp>
    </p:spTree>
    <p:extLst>
      <p:ext uri="{BB962C8B-B14F-4D97-AF65-F5344CB8AC3E}">
        <p14:creationId xmlns:p14="http://schemas.microsoft.com/office/powerpoint/2010/main" val="97738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anchor="t">
            <a:normAutofit/>
          </a:bodyPr>
          <a:lstStyle/>
          <a:p>
            <a:r>
              <a:rPr lang="pt-BR" sz="4000" dirty="0">
                <a:solidFill>
                  <a:schemeClr val="bg1"/>
                </a:solidFill>
              </a:rPr>
              <a:t>Programa de Gerenciamento de Riscos – PGR</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DD9DFED-D7D6-4D15-C300-649159B046A9}"/>
              </a:ext>
            </a:extLst>
          </p:cNvPr>
          <p:cNvSpPr txBox="1"/>
          <p:nvPr/>
        </p:nvSpPr>
        <p:spPr>
          <a:xfrm>
            <a:off x="696686" y="2235200"/>
            <a:ext cx="11190514" cy="2585323"/>
          </a:xfrm>
          <a:prstGeom prst="rect">
            <a:avLst/>
          </a:prstGeom>
          <a:noFill/>
        </p:spPr>
        <p:txBody>
          <a:bodyPr wrap="square" rtlCol="0">
            <a:spAutoFit/>
          </a:bodyPr>
          <a:lstStyle/>
          <a:p>
            <a:pPr marL="285750" indent="-285750">
              <a:buFont typeface="Arial" panose="020B0604020202020204" pitchFamily="34" charset="0"/>
              <a:buChar char="•"/>
            </a:pPr>
            <a:r>
              <a:rPr lang="pt-BR" dirty="0"/>
              <a:t>riscos físicos, químicos e biológicos; atmosferas explosivas, deficiências de oxigênio e ventilação</a:t>
            </a:r>
          </a:p>
          <a:p>
            <a:pPr marL="285750" indent="-285750">
              <a:buFont typeface="Arial" panose="020B0604020202020204" pitchFamily="34" charset="0"/>
              <a:buChar char="•"/>
            </a:pPr>
            <a:r>
              <a:rPr lang="pt-BR" dirty="0" err="1"/>
              <a:t>EPI’s</a:t>
            </a:r>
            <a:r>
              <a:rPr lang="pt-BR" dirty="0"/>
              <a:t> de uso obrigatório</a:t>
            </a:r>
          </a:p>
          <a:p>
            <a:pPr marL="285750" indent="-285750">
              <a:buFont typeface="Arial" panose="020B0604020202020204" pitchFamily="34" charset="0"/>
              <a:buChar char="•"/>
            </a:pPr>
            <a:r>
              <a:rPr lang="pt-BR" dirty="0"/>
              <a:t>riscos decorrentes do trabalho em altura, em profundidade, espaços confinados, eletricidade, máquinas, equipamentos, veículos e trabalhos manuais;</a:t>
            </a:r>
          </a:p>
          <a:p>
            <a:pPr marL="285750" indent="-285750">
              <a:buFont typeface="Arial" panose="020B0604020202020204" pitchFamily="34" charset="0"/>
              <a:buChar char="•"/>
            </a:pPr>
            <a:r>
              <a:rPr lang="pt-BR" dirty="0"/>
              <a:t>investigação e análise de acidentes do trabalho, ergonomia e organização do trabalho;</a:t>
            </a:r>
          </a:p>
          <a:p>
            <a:pPr marL="285750" indent="-285750">
              <a:buFont typeface="Arial" panose="020B0604020202020204" pitchFamily="34" charset="0"/>
              <a:buChar char="•"/>
            </a:pPr>
            <a:r>
              <a:rPr lang="pt-BR" dirty="0"/>
              <a:t>estabilidade do maciço;</a:t>
            </a:r>
          </a:p>
          <a:p>
            <a:pPr marL="285750" indent="-285750">
              <a:buFont typeface="Arial" panose="020B0604020202020204" pitchFamily="34" charset="0"/>
              <a:buChar char="•"/>
            </a:pPr>
            <a:r>
              <a:rPr lang="pt-BR" dirty="0"/>
              <a:t>plano de emergência e</a:t>
            </a:r>
          </a:p>
          <a:p>
            <a:pPr marL="285750" indent="-285750">
              <a:buFont typeface="Arial" panose="020B0604020202020204" pitchFamily="34" charset="0"/>
              <a:buChar char="•"/>
            </a:pPr>
            <a:r>
              <a:rPr lang="pt-BR" dirty="0"/>
              <a:t>modificações e introduções de novas tecnologias.</a:t>
            </a:r>
          </a:p>
          <a:p>
            <a:endParaRPr lang="pt-B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anchor="t">
            <a:normAutofit/>
          </a:bodyPr>
          <a:lstStyle/>
          <a:p>
            <a:r>
              <a:rPr lang="pt-BR" sz="4000" dirty="0">
                <a:solidFill>
                  <a:schemeClr val="bg1"/>
                </a:solidFill>
              </a:rPr>
              <a:t>Elaboração do PGR</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55548" y="2217343"/>
            <a:ext cx="9880893" cy="4349712"/>
          </a:xfrm>
        </p:spPr>
        <p:txBody>
          <a:bodyPr>
            <a:normAutofit/>
          </a:bodyPr>
          <a:lstStyle/>
          <a:p>
            <a:pPr marL="457200" lvl="1" indent="0">
              <a:buNone/>
            </a:pPr>
            <a:r>
              <a:rPr lang="pt-BR" sz="2000" dirty="0"/>
              <a:t>Para apresentação sobre o Programa de Gerenciamento de Riscos (PGR), é necessário abordar os seguintes pontos:</a:t>
            </a:r>
          </a:p>
          <a:p>
            <a:pPr marL="457200" lvl="1" indent="0">
              <a:buNone/>
            </a:pPr>
            <a:endParaRPr lang="pt-BR" sz="2000" dirty="0"/>
          </a:p>
          <a:p>
            <a:pPr lvl="1"/>
            <a:r>
              <a:rPr lang="pt-BR" sz="2000" dirty="0"/>
              <a:t>Antecipação e identificação de fatores de risco, avaliação da exposição dos trabalhadores e estabelecimento de prioridades, metas e cronograma.</a:t>
            </a:r>
          </a:p>
          <a:p>
            <a:pPr lvl="1"/>
            <a:r>
              <a:rPr lang="pt-BR" sz="2000" dirty="0"/>
              <a:t>Monitoramento periódico da exposição, informação dos trabalhadores e controle médico, considerando limites de exposição ocupacional e níveis de ação.</a:t>
            </a:r>
          </a:p>
          <a:p>
            <a:pPr lvl="1"/>
            <a:r>
              <a:rPr lang="pt-BR" sz="2000" dirty="0"/>
              <a:t>Registro e manutenção dos dados por, no mínimo, vinte anos e análise crítica do programa, pelo menos, uma vez ao ano.</a:t>
            </a:r>
          </a:p>
          <a:p>
            <a:pPr lvl="1"/>
            <a:r>
              <a:rPr lang="pt-BR" sz="2000" dirty="0"/>
              <a:t>Apresentação e discussão do PGR na CIPAMIN para acompanhamento das medidas de controle.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60AFAAC-EA6C-45A9-9E03-C9C9F0193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oup of people sitting at tables&#10;&#10;Description automatically generated with low confidence">
            <a:extLst>
              <a:ext uri="{FF2B5EF4-FFF2-40B4-BE49-F238E27FC236}">
                <a16:creationId xmlns:a16="http://schemas.microsoft.com/office/drawing/2014/main" id="{932A347A-9E4C-8512-778D-272CABAE894A}"/>
              </a:ext>
            </a:extLst>
          </p:cNvPr>
          <p:cNvPicPr>
            <a:picLocks noChangeAspect="1"/>
          </p:cNvPicPr>
          <p:nvPr/>
        </p:nvPicPr>
        <p:blipFill rotWithShape="1">
          <a:blip r:embed="rId2"/>
          <a:srcRect l="25402" r="15715" b="1"/>
          <a:stretch/>
        </p:blipFill>
        <p:spPr>
          <a:xfrm>
            <a:off x="4883022" y="10"/>
            <a:ext cx="7308978"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useBgFill="1">
        <p:nvSpPr>
          <p:cNvPr id="13" name="Freeform: Shape 12">
            <a:extLst>
              <a:ext uri="{FF2B5EF4-FFF2-40B4-BE49-F238E27FC236}">
                <a16:creationId xmlns:a16="http://schemas.microsoft.com/office/drawing/2014/main" id="{83549E37-C86B-4401-90BD-D8BF83859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3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3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8A17784E-76D8-4521-A77D-0D2EBB923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6857" cy="6858000"/>
          </a:xfrm>
          <a:custGeom>
            <a:avLst/>
            <a:gdLst>
              <a:gd name="connsiteX0" fmla="*/ 0 w 6086857"/>
              <a:gd name="connsiteY0" fmla="*/ 0 h 6858000"/>
              <a:gd name="connsiteX1" fmla="*/ 4873879 w 6086857"/>
              <a:gd name="connsiteY1" fmla="*/ 0 h 6858000"/>
              <a:gd name="connsiteX2" fmla="*/ 4936862 w 6086857"/>
              <a:gd name="connsiteY2" fmla="*/ 69271 h 6858000"/>
              <a:gd name="connsiteX3" fmla="*/ 6086857 w 6086857"/>
              <a:gd name="connsiteY3" fmla="*/ 3429000 h 6858000"/>
              <a:gd name="connsiteX4" fmla="*/ 4936862 w 6086857"/>
              <a:gd name="connsiteY4" fmla="*/ 6788730 h 6858000"/>
              <a:gd name="connsiteX5" fmla="*/ 4873879 w 6086857"/>
              <a:gd name="connsiteY5" fmla="*/ 6858000 h 6858000"/>
              <a:gd name="connsiteX6" fmla="*/ 0 w 608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6857" h="6858000">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9143" y="856488"/>
            <a:ext cx="5430392" cy="1243584"/>
          </a:xfrm>
          <a:solidFill>
            <a:schemeClr val="tx1">
              <a:lumMod val="85000"/>
              <a:lumOff val="15000"/>
            </a:schemeClr>
          </a:solidFill>
        </p:spPr>
        <p:txBody>
          <a:bodyPr anchor="ctr">
            <a:normAutofit/>
          </a:bodyPr>
          <a:lstStyle/>
          <a:p>
            <a:pPr algn="ctr"/>
            <a:r>
              <a:rPr lang="pt-BR" sz="2600" dirty="0">
                <a:solidFill>
                  <a:schemeClr val="bg2"/>
                </a:solidFill>
              </a:rPr>
              <a:t>Comissão Interna de Prevenção de Acidentes na Mineração - CIPAMIN </a:t>
            </a:r>
          </a:p>
        </p:txBody>
      </p:sp>
      <p:sp>
        <p:nvSpPr>
          <p:cNvPr id="17" name="Rectangle 16">
            <a:extLst>
              <a:ext uri="{FF2B5EF4-FFF2-40B4-BE49-F238E27FC236}">
                <a16:creationId xmlns:a16="http://schemas.microsoft.com/office/drawing/2014/main" id="{C0036C6B-F09C-4EAB-AE02-8D056EE74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325"/>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FC8D5885-2804-4D3C-BE31-902E4D32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769" y="2195336"/>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685800" y="2250201"/>
            <a:ext cx="6404428" cy="4451625"/>
          </a:xfrm>
        </p:spPr>
        <p:txBody>
          <a:bodyPr lIns="0" rIns="0" anchor="t">
            <a:normAutofit/>
          </a:bodyPr>
          <a:lstStyle/>
          <a:p>
            <a:pPr marL="1612900" indent="-342900"/>
            <a:r>
              <a:rPr lang="pt-BR" sz="2000" dirty="0"/>
              <a:t>Objetivo: relatar e observar os riscos no ambiente de trabalho para prevenir acidentes e doenças operacionais</a:t>
            </a:r>
          </a:p>
          <a:p>
            <a:pPr marL="1612900" indent="-342900"/>
            <a:r>
              <a:rPr lang="pt-BR" sz="2000" dirty="0"/>
              <a:t>Empresas de mineração devem manter em funcionamento a CIPAMIN em seus estabelecimentos</a:t>
            </a:r>
          </a:p>
        </p:txBody>
      </p:sp>
      <p:sp>
        <p:nvSpPr>
          <p:cNvPr id="4" name="Content Placeholder 2">
            <a:extLst>
              <a:ext uri="{FF2B5EF4-FFF2-40B4-BE49-F238E27FC236}">
                <a16:creationId xmlns:a16="http://schemas.microsoft.com/office/drawing/2014/main" id="{09193911-5BB4-0D8C-8D88-B56F4B6EF972}"/>
              </a:ext>
            </a:extLst>
          </p:cNvPr>
          <p:cNvSpPr txBox="1">
            <a:spLocks/>
          </p:cNvSpPr>
          <p:nvPr/>
        </p:nvSpPr>
        <p:spPr>
          <a:xfrm>
            <a:off x="990600" y="3592293"/>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00" indent="0">
              <a:buFont typeface="Arial" panose="020B0604020202020204" pitchFamily="34" charset="0"/>
              <a:buNone/>
            </a:pPr>
            <a:endParaRPr lang="pt-BR" sz="2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3509</TotalTime>
  <Words>4849</Words>
  <Application>Microsoft Office PowerPoint</Application>
  <PresentationFormat>Widescreen</PresentationFormat>
  <Paragraphs>325</Paragraphs>
  <Slides>50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Calibri</vt:lpstr>
      <vt:lpstr>Calibri Light</vt:lpstr>
      <vt:lpstr>rawline</vt:lpstr>
      <vt:lpstr>Söhne</vt:lpstr>
      <vt:lpstr>Office Theme</vt:lpstr>
      <vt:lpstr>NR 22  Segurança e Saúde Operacional na Mineração </vt:lpstr>
      <vt:lpstr>História</vt:lpstr>
      <vt:lpstr>Objetivo: </vt:lpstr>
      <vt:lpstr>Importante destacar a ligação com normas como:</vt:lpstr>
      <vt:lpstr>Campos de Aplicação</vt:lpstr>
      <vt:lpstr>Cabe à empresa, ou Permissionário de Lavra Garimpeira:</vt:lpstr>
      <vt:lpstr>Programa de Gerenciamento de Riscos – PGR</vt:lpstr>
      <vt:lpstr>Elaboração do PGR</vt:lpstr>
      <vt:lpstr>Comissão Interna de Prevenção de Acidentes na Mineração - CIPAMIN </vt:lpstr>
      <vt:lpstr>Comissão Interna de Prevenção de Acidentes na Mineração - CIPAMIN </vt:lpstr>
      <vt:lpstr>Comissão Interna de Prevenção de Acidentes na Mineração - CIPAMIN </vt:lpstr>
      <vt:lpstr>PowerPoint Presentation</vt:lpstr>
      <vt:lpstr>Responsabilidades e Direitos dos Trabalhadores</vt:lpstr>
      <vt:lpstr>Organização dos Locais de Trabalho (editada em 2018)</vt:lpstr>
      <vt:lpstr>Organização dos Locais de Trabalho (editada em 2018)</vt:lpstr>
      <vt:lpstr>Serão designadas equipes com, no mínimo, dois trabalhadores:</vt:lpstr>
      <vt:lpstr>    Plano de Transito</vt:lpstr>
      <vt:lpstr>Transito em minas a céu aberto:</vt:lpstr>
      <vt:lpstr>  Veículos e equipamentos:</vt:lpstr>
      <vt:lpstr>  Veículos e equipamentos:</vt:lpstr>
      <vt:lpstr> Escadas</vt:lpstr>
      <vt:lpstr>Superfícies de Trabalho </vt:lpstr>
      <vt:lpstr>PowerPoint Presentation</vt:lpstr>
      <vt:lpstr>PowerPoint Presentation</vt:lpstr>
      <vt:lpstr>Aberturas Subterrâneas </vt:lpstr>
      <vt:lpstr>PowerPoint Presentation</vt:lpstr>
      <vt:lpstr>PowerPoint Presentation</vt:lpstr>
      <vt:lpstr>PowerPoint Presentation</vt:lpstr>
      <vt:lpstr>Sistemas de Comunicação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Iluminação </vt:lpstr>
      <vt:lpstr>PowerPoint Presentation</vt:lpstr>
      <vt:lpstr>PowerPoint Presentation</vt:lpstr>
      <vt:lpstr> Equipamentos Radioativos </vt:lpstr>
      <vt:lpstr>Plano de Atendimento a Emergências – PAE (editado em 2018)</vt:lpstr>
      <vt:lpstr>Plano de Atendimento a Emergências – PAE (editado em 2018)</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1</TotalTime>
  <Words>26</Words>
  <Application>Microsoft Office PowerPoint</Application>
  <PresentationFormat>On-screen Show (4:3)</PresentationFormat>
  <Paragraphs>10</Paragraphs>
  <Slides>2</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Office Theme</vt:lpstr>
      <vt:lpstr>Title</vt:lpstr>
      <vt:lpstr>Slide Title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Norma Regulatória 22  Segurança e Saúde Operacional na Mineração </dc:title>
  <dc:creator/>
  <cp:keywords/>
  <cp:lastModifiedBy>Luiz Fernando Silva Lemos</cp:lastModifiedBy>
  <cp:revision>6</cp:revision>
  <dcterms:created xsi:type="dcterms:W3CDTF">2023-05-05T04:13:58Z</dcterms:created>
  <dcterms:modified xsi:type="dcterms:W3CDTF">2023-05-13T21:14:52Z</dcterms:modified>
</cp:coreProperties>
</file>